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62" r:id="rId1"/>
  </p:sldMasterIdLst>
  <p:notesMasterIdLst>
    <p:notesMasterId r:id="rId26"/>
  </p:notesMasterIdLst>
  <p:sldIdLst>
    <p:sldId id="336" r:id="rId2"/>
    <p:sldId id="399" r:id="rId3"/>
    <p:sldId id="302" r:id="rId4"/>
    <p:sldId id="294" r:id="rId5"/>
    <p:sldId id="312" r:id="rId6"/>
    <p:sldId id="313" r:id="rId7"/>
    <p:sldId id="297" r:id="rId8"/>
    <p:sldId id="368" r:id="rId9"/>
    <p:sldId id="369" r:id="rId10"/>
    <p:sldId id="327" r:id="rId11"/>
    <p:sldId id="314" r:id="rId12"/>
    <p:sldId id="315" r:id="rId13"/>
    <p:sldId id="328" r:id="rId14"/>
    <p:sldId id="367" r:id="rId15"/>
    <p:sldId id="344" r:id="rId16"/>
    <p:sldId id="318" r:id="rId17"/>
    <p:sldId id="331" r:id="rId18"/>
    <p:sldId id="332" r:id="rId19"/>
    <p:sldId id="280" r:id="rId20"/>
    <p:sldId id="291" r:id="rId21"/>
    <p:sldId id="292" r:id="rId22"/>
    <p:sldId id="333" r:id="rId23"/>
    <p:sldId id="366" r:id="rId24"/>
    <p:sldId id="321" r:id="rId25"/>
  </p:sldIdLst>
  <p:sldSz cx="12192000" cy="6858000"/>
  <p:notesSz cx="6858000" cy="9144000"/>
  <p:embeddedFontLst>
    <p:embeddedFont>
      <p:font typeface="Calibri" panose="020F0502020204030204" pitchFamily="34" charset="0"/>
      <p:regular r:id="rId27"/>
      <p:bold r:id="rId28"/>
      <p:italic r:id="rId29"/>
      <p:boldItalic r:id="rId30"/>
    </p:embeddedFont>
    <p:embeddedFont>
      <p:font typeface="Helvetica Neue Light" panose="02000403000000020004" pitchFamily="2" charset="0"/>
      <p:regular r:id="rId31"/>
      <p:bold r:id="rId32"/>
      <p:italic r:id="rId33"/>
      <p:boldItalic r:id="rId3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57D2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6019"/>
    <p:restoredTop sz="76327"/>
  </p:normalViewPr>
  <p:slideViewPr>
    <p:cSldViewPr snapToGrid="0">
      <p:cViewPr varScale="1">
        <p:scale>
          <a:sx n="96" d="100"/>
          <a:sy n="96" d="100"/>
        </p:scale>
        <p:origin x="1040" y="16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7.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6.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docs.snowflake.com/en/sql-reference/functions-analytic.html"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regexr.com/"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8" Type="http://schemas.openxmlformats.org/officeDocument/2006/relationships/hyperlink" Target="https://docs.snowflake.com/en/sql-reference/constructs/limit.html" TargetMode="External"/><Relationship Id="rId3" Type="http://schemas.openxmlformats.org/officeDocument/2006/relationships/hyperlink" Target="https://docs.snowflake.com/en/sql-reference/operators-subquery.html" TargetMode="External"/><Relationship Id="rId7" Type="http://schemas.openxmlformats.org/officeDocument/2006/relationships/hyperlink" Target="https://docs.snowflake.com/en/sql-reference/constructs/having.html" TargetMode="External"/><Relationship Id="rId2" Type="http://schemas.openxmlformats.org/officeDocument/2006/relationships/slide" Target="../slides/slide12.xml"/><Relationship Id="rId1" Type="http://schemas.openxmlformats.org/officeDocument/2006/relationships/notesMaster" Target="../notesMasters/notesMaster1.xml"/><Relationship Id="rId6" Type="http://schemas.openxmlformats.org/officeDocument/2006/relationships/hyperlink" Target="https://docs.snowflake.com/en/sql-reference/constructs/where.html" TargetMode="External"/><Relationship Id="rId5" Type="http://schemas.openxmlformats.org/officeDocument/2006/relationships/hyperlink" Target="https://docs.snowflake.com/en/sql-reference/constructs/group-by.html" TargetMode="External"/><Relationship Id="rId4" Type="http://schemas.openxmlformats.org/officeDocument/2006/relationships/hyperlink" Target="https://docs.snowflake.com/en/sql-reference/sql/select.html"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08CA472-7F2E-4E76-B936-E2F0FA71052E}" type="slidenum">
              <a:rPr lang="en-US" smtClean="0"/>
              <a:t>4</a:t>
            </a:fld>
            <a:endParaRPr lang="en-US"/>
          </a:p>
        </p:txBody>
      </p:sp>
    </p:spTree>
    <p:extLst>
      <p:ext uri="{BB962C8B-B14F-4D97-AF65-F5344CB8AC3E}">
        <p14:creationId xmlns:p14="http://schemas.microsoft.com/office/powerpoint/2010/main" val="27832604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differences are miniscule and with snowflake even more so </a:t>
            </a:r>
          </a:p>
          <a:p>
            <a:endParaRPr lang="en-US" dirty="0"/>
          </a:p>
          <a:p>
            <a:r>
              <a:rPr lang="en-US" dirty="0"/>
              <a:t>DEMO</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6249461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https://docs.snowflake.com/en/sql-reference/functions-analytic</a:t>
            </a:r>
            <a:r>
              <a:rPr lang="en-US">
                <a:hlinkClick r:id="rId3"/>
              </a:rPr>
              <a:t>.html</a:t>
            </a:r>
            <a:endParaRPr lang="en-US" dirty="0"/>
          </a:p>
        </p:txBody>
      </p:sp>
      <p:sp>
        <p:nvSpPr>
          <p:cNvPr id="4" name="Slide Number Placeholder 3"/>
          <p:cNvSpPr>
            <a:spLocks noGrp="1"/>
          </p:cNvSpPr>
          <p:nvPr>
            <p:ph type="sldNum" sz="quarter" idx="5"/>
          </p:nvPr>
        </p:nvSpPr>
        <p:spPr/>
        <p:txBody>
          <a:bodyPr/>
          <a:lstStyle/>
          <a:p>
            <a:fld id="{508CA472-7F2E-4E76-B936-E2F0FA71052E}" type="slidenum">
              <a:rPr lang="en-US" smtClean="0"/>
              <a:t>16</a:t>
            </a:fld>
            <a:endParaRPr lang="en-US"/>
          </a:p>
        </p:txBody>
      </p:sp>
    </p:spTree>
    <p:extLst>
      <p:ext uri="{BB962C8B-B14F-4D97-AF65-F5344CB8AC3E}">
        <p14:creationId xmlns:p14="http://schemas.microsoft.com/office/powerpoint/2010/main" val="22853592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cap="none" dirty="0">
                <a:solidFill>
                  <a:schemeClr val="dk1"/>
                </a:solidFill>
                <a:effectLst/>
                <a:latin typeface="Calibri"/>
                <a:ea typeface="Calibri"/>
                <a:cs typeface="Calibri"/>
                <a:sym typeface="Calibri"/>
              </a:rPr>
              <a:t>Once you know window functions, you risk putting them all over the place.</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dirty="0">
                <a:solidFill>
                  <a:schemeClr val="tx1"/>
                </a:solidFill>
              </a:rPr>
              <a:t>Windows can have bounded or unbounded frames as illustrated previously using the PRECEDING and FOLLOWING keywords.</a:t>
            </a:r>
          </a:p>
          <a:p>
            <a:pPr rtl="0" fontAlgn="base"/>
            <a:r>
              <a:rPr lang="en-US" sz="1200" b="0" i="0" u="none" strike="noStrike" cap="none" dirty="0">
                <a:solidFill>
                  <a:schemeClr val="dk1"/>
                </a:solidFill>
                <a:effectLst/>
                <a:latin typeface="Calibri"/>
                <a:ea typeface="Calibri"/>
                <a:cs typeface="Calibri"/>
                <a:sym typeface="Calibri"/>
              </a:rPr>
              <a:t>SELECT</a:t>
            </a:r>
          </a:p>
          <a:p>
            <a:pPr rtl="0" fontAlgn="base"/>
            <a:r>
              <a:rPr lang="en-US" sz="1200" b="0" i="0" u="none" strike="noStrike" cap="none" dirty="0">
                <a:solidFill>
                  <a:schemeClr val="dk1"/>
                </a:solidFill>
                <a:effectLst/>
                <a:latin typeface="Calibri"/>
                <a:ea typeface="Calibri"/>
                <a:cs typeface="Calibri"/>
                <a:sym typeface="Calibri"/>
              </a:rPr>
              <a:t>  FIRST_VALUE(</a:t>
            </a:r>
            <a:r>
              <a:rPr lang="en-US" sz="1200" b="0" i="0" u="none" strike="noStrike" cap="none" dirty="0" err="1">
                <a:solidFill>
                  <a:schemeClr val="dk1"/>
                </a:solidFill>
                <a:effectLst/>
                <a:latin typeface="Calibri"/>
                <a:ea typeface="Calibri"/>
                <a:cs typeface="Calibri"/>
                <a:sym typeface="Calibri"/>
              </a:rPr>
              <a:t>first_name</a:t>
            </a:r>
            <a:r>
              <a:rPr lang="en-US" sz="1200" b="0" i="0" u="none" strike="noStrike" cap="none" dirty="0">
                <a:solidFill>
                  <a:schemeClr val="dk1"/>
                </a:solidFill>
                <a:effectLst/>
                <a:latin typeface="Calibri"/>
                <a:ea typeface="Calibri"/>
                <a:cs typeface="Calibri"/>
                <a:sym typeface="Calibri"/>
              </a:rPr>
              <a:t>)</a:t>
            </a:r>
          </a:p>
          <a:p>
            <a:pPr rtl="0" fontAlgn="base"/>
            <a:r>
              <a:rPr lang="en-US" sz="1200" b="0" i="0" u="none" strike="noStrike" cap="none" dirty="0">
                <a:solidFill>
                  <a:schemeClr val="dk1"/>
                </a:solidFill>
                <a:effectLst/>
                <a:latin typeface="Calibri"/>
                <a:ea typeface="Calibri"/>
                <a:cs typeface="Calibri"/>
                <a:sym typeface="Calibri"/>
              </a:rPr>
              <a:t>    OVER(ORDER BY </a:t>
            </a:r>
            <a:r>
              <a:rPr lang="en-US" sz="1200" b="0" i="0" u="none" strike="noStrike" cap="none" dirty="0" err="1">
                <a:solidFill>
                  <a:schemeClr val="dk1"/>
                </a:solidFill>
                <a:effectLst/>
                <a:latin typeface="Calibri"/>
                <a:ea typeface="Calibri"/>
                <a:cs typeface="Calibri"/>
                <a:sym typeface="Calibri"/>
              </a:rPr>
              <a:t>first_name</a:t>
            </a:r>
            <a:r>
              <a:rPr lang="en-US" sz="1200" b="0" i="0" u="none" strike="noStrike" cap="none" dirty="0">
                <a:solidFill>
                  <a:schemeClr val="dk1"/>
                </a:solidFill>
                <a:effectLst/>
                <a:latin typeface="Calibri"/>
                <a:ea typeface="Calibri"/>
                <a:cs typeface="Calibri"/>
                <a:sym typeface="Calibri"/>
              </a:rPr>
              <a:t> ASC</a:t>
            </a:r>
          </a:p>
          <a:p>
            <a:pPr rtl="0" fontAlgn="base"/>
            <a:r>
              <a:rPr lang="en-US" sz="1200" b="0" i="0" u="none" strike="noStrike" cap="none" dirty="0">
                <a:solidFill>
                  <a:schemeClr val="dk1"/>
                </a:solidFill>
                <a:effectLst/>
                <a:latin typeface="Calibri"/>
                <a:ea typeface="Calibri"/>
                <a:cs typeface="Calibri"/>
                <a:sym typeface="Calibri"/>
              </a:rPr>
              <a:t>         ROWS 1 PRECEDING) "</a:t>
            </a:r>
            <a:r>
              <a:rPr lang="en-US" sz="1200" b="0" i="0" u="none" strike="noStrike" cap="none" dirty="0" err="1">
                <a:solidFill>
                  <a:schemeClr val="dk1"/>
                </a:solidFill>
                <a:effectLst/>
                <a:latin typeface="Calibri"/>
                <a:ea typeface="Calibri"/>
                <a:cs typeface="Calibri"/>
                <a:sym typeface="Calibri"/>
              </a:rPr>
              <a:t>prev</a:t>
            </a:r>
            <a:r>
              <a:rPr lang="en-US" sz="1200" b="0" i="0" u="none" strike="noStrike" cap="none" dirty="0">
                <a:solidFill>
                  <a:schemeClr val="dk1"/>
                </a:solidFill>
                <a:effectLst/>
                <a:latin typeface="Calibri"/>
                <a:ea typeface="Calibri"/>
                <a:cs typeface="Calibri"/>
                <a:sym typeface="Calibri"/>
              </a:rPr>
              <a:t>",</a:t>
            </a:r>
          </a:p>
          <a:p>
            <a:pPr rtl="0" fontAlgn="base"/>
            <a:r>
              <a:rPr lang="en-US" sz="1200" b="0" i="0" u="none" strike="noStrike" cap="none" dirty="0">
                <a:solidFill>
                  <a:schemeClr val="dk1"/>
                </a:solidFill>
                <a:effectLst/>
                <a:latin typeface="Calibri"/>
                <a:ea typeface="Calibri"/>
                <a:cs typeface="Calibri"/>
                <a:sym typeface="Calibri"/>
              </a:rPr>
              <a:t>  </a:t>
            </a:r>
            <a:r>
              <a:rPr lang="en-US" sz="1200" b="0" i="0" u="none" strike="noStrike" cap="none" dirty="0" err="1">
                <a:solidFill>
                  <a:schemeClr val="dk1"/>
                </a:solidFill>
                <a:effectLst/>
                <a:latin typeface="Calibri"/>
                <a:ea typeface="Calibri"/>
                <a:cs typeface="Calibri"/>
                <a:sym typeface="Calibri"/>
              </a:rPr>
              <a:t>first_name</a:t>
            </a:r>
            <a:r>
              <a:rPr lang="en-US" sz="1200" b="0" i="0" u="none" strike="noStrike" cap="none" dirty="0">
                <a:solidFill>
                  <a:schemeClr val="dk1"/>
                </a:solidFill>
                <a:effectLst/>
                <a:latin typeface="Calibri"/>
                <a:ea typeface="Calibri"/>
                <a:cs typeface="Calibri"/>
                <a:sym typeface="Calibri"/>
              </a:rPr>
              <a:t>,</a:t>
            </a:r>
          </a:p>
          <a:p>
            <a:pPr rtl="0" fontAlgn="base"/>
            <a:r>
              <a:rPr lang="en-US" sz="1200" b="0" i="0" u="none" strike="noStrike" cap="none" dirty="0">
                <a:solidFill>
                  <a:schemeClr val="dk1"/>
                </a:solidFill>
                <a:effectLst/>
                <a:latin typeface="Calibri"/>
                <a:ea typeface="Calibri"/>
                <a:cs typeface="Calibri"/>
                <a:sym typeface="Calibri"/>
              </a:rPr>
              <a:t>  FIRST_VALUE(</a:t>
            </a:r>
            <a:r>
              <a:rPr lang="en-US" sz="1200" b="0" i="0" u="none" strike="noStrike" cap="none" dirty="0" err="1">
                <a:solidFill>
                  <a:schemeClr val="dk1"/>
                </a:solidFill>
                <a:effectLst/>
                <a:latin typeface="Calibri"/>
                <a:ea typeface="Calibri"/>
                <a:cs typeface="Calibri"/>
                <a:sym typeface="Calibri"/>
              </a:rPr>
              <a:t>first_name</a:t>
            </a:r>
            <a:r>
              <a:rPr lang="en-US" sz="1200" b="0" i="0" u="none" strike="noStrike" cap="none" dirty="0">
                <a:solidFill>
                  <a:schemeClr val="dk1"/>
                </a:solidFill>
                <a:effectLst/>
                <a:latin typeface="Calibri"/>
                <a:ea typeface="Calibri"/>
                <a:cs typeface="Calibri"/>
                <a:sym typeface="Calibri"/>
              </a:rPr>
              <a:t>)</a:t>
            </a:r>
          </a:p>
          <a:p>
            <a:pPr rtl="0" fontAlgn="base"/>
            <a:r>
              <a:rPr lang="en-US" sz="1200" b="0" i="0" u="none" strike="noStrike" cap="none" dirty="0">
                <a:solidFill>
                  <a:schemeClr val="dk1"/>
                </a:solidFill>
                <a:effectLst/>
                <a:latin typeface="Calibri"/>
                <a:ea typeface="Calibri"/>
                <a:cs typeface="Calibri"/>
                <a:sym typeface="Calibri"/>
              </a:rPr>
              <a:t>    OVER(ORDER BY </a:t>
            </a:r>
            <a:r>
              <a:rPr lang="en-US" sz="1200" b="0" i="0" u="none" strike="noStrike" cap="none" dirty="0" err="1">
                <a:solidFill>
                  <a:schemeClr val="dk1"/>
                </a:solidFill>
                <a:effectLst/>
                <a:latin typeface="Calibri"/>
                <a:ea typeface="Calibri"/>
                <a:cs typeface="Calibri"/>
                <a:sym typeface="Calibri"/>
              </a:rPr>
              <a:t>first_name</a:t>
            </a:r>
            <a:r>
              <a:rPr lang="en-US" sz="1200" b="0" i="0" u="none" strike="noStrike" cap="none" dirty="0">
                <a:solidFill>
                  <a:schemeClr val="dk1"/>
                </a:solidFill>
                <a:effectLst/>
                <a:latin typeface="Calibri"/>
                <a:ea typeface="Calibri"/>
                <a:cs typeface="Calibri"/>
                <a:sym typeface="Calibri"/>
              </a:rPr>
              <a:t> DESC</a:t>
            </a:r>
          </a:p>
          <a:p>
            <a:pPr rtl="0" fontAlgn="base"/>
            <a:r>
              <a:rPr lang="en-US" sz="1200" b="0" i="0" u="none" strike="noStrike" cap="none" dirty="0">
                <a:solidFill>
                  <a:schemeClr val="dk1"/>
                </a:solidFill>
                <a:effectLst/>
                <a:latin typeface="Calibri"/>
                <a:ea typeface="Calibri"/>
                <a:cs typeface="Calibri"/>
                <a:sym typeface="Calibri"/>
              </a:rPr>
              <a:t>         ROWS 1 PRECEDING) "next"</a:t>
            </a:r>
          </a:p>
          <a:p>
            <a:pPr rtl="0" fontAlgn="base"/>
            <a:r>
              <a:rPr lang="en-US" sz="1200" b="0" i="0" u="none" strike="noStrike" cap="none" dirty="0">
                <a:solidFill>
                  <a:schemeClr val="dk1"/>
                </a:solidFill>
                <a:effectLst/>
                <a:latin typeface="Calibri"/>
                <a:ea typeface="Calibri"/>
                <a:cs typeface="Calibri"/>
                <a:sym typeface="Calibri"/>
              </a:rPr>
              <a:t>FROM people</a:t>
            </a:r>
          </a:p>
          <a:p>
            <a:pPr rtl="0" fontAlgn="base"/>
            <a:r>
              <a:rPr lang="en-US" sz="1200" b="0" i="0" u="none" strike="noStrike" cap="none" dirty="0">
                <a:solidFill>
                  <a:schemeClr val="dk1"/>
                </a:solidFill>
                <a:effectLst/>
                <a:latin typeface="Calibri"/>
                <a:ea typeface="Calibri"/>
                <a:cs typeface="Calibri"/>
                <a:sym typeface="Calibri"/>
              </a:rPr>
              <a:t>ORDER BY </a:t>
            </a:r>
            <a:r>
              <a:rPr lang="en-US" sz="1200" b="0" i="0" u="none" strike="noStrike" cap="none" dirty="0" err="1">
                <a:solidFill>
                  <a:schemeClr val="dk1"/>
                </a:solidFill>
                <a:effectLst/>
                <a:latin typeface="Calibri"/>
                <a:ea typeface="Calibri"/>
                <a:cs typeface="Calibri"/>
                <a:sym typeface="Calibri"/>
              </a:rPr>
              <a:t>first_name</a:t>
            </a:r>
            <a:r>
              <a:rPr lang="en-US" sz="1200" b="0" i="0" u="none" strike="noStrike" cap="none" dirty="0">
                <a:solidFill>
                  <a:schemeClr val="dk1"/>
                </a:solidFill>
                <a:effectLst/>
                <a:latin typeface="Calibri"/>
                <a:ea typeface="Calibri"/>
                <a:cs typeface="Calibri"/>
                <a:sym typeface="Calibri"/>
              </a:rPr>
              <a:t> ASC</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dirty="0">
              <a:solidFill>
                <a:schemeClr val="tx1"/>
              </a:solidFill>
            </a:endParaRP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dirty="0">
              <a:solidFill>
                <a:schemeClr val="tx1"/>
              </a:solidFill>
            </a:endParaRP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0" i="0" u="none" strike="noStrike" cap="none" dirty="0">
                <a:solidFill>
                  <a:schemeClr val="dk1"/>
                </a:solidFill>
                <a:effectLst/>
                <a:latin typeface="Calibri"/>
                <a:ea typeface="Calibri"/>
                <a:cs typeface="Calibri"/>
                <a:sym typeface="Calibri"/>
              </a:rPr>
              <a:t>Often, you do not want a single window over your complete data set. Instead, you might prefer to </a:t>
            </a:r>
            <a:r>
              <a:rPr lang="en-US" dirty="0"/>
              <a:t>PARTITION</a:t>
            </a:r>
            <a:r>
              <a:rPr lang="en-US" sz="1200" b="0" i="0" u="none" strike="noStrike" cap="none" dirty="0">
                <a:solidFill>
                  <a:schemeClr val="dk1"/>
                </a:solidFill>
                <a:effectLst/>
                <a:latin typeface="Calibri"/>
                <a:ea typeface="Calibri"/>
                <a:cs typeface="Calibri"/>
                <a:sym typeface="Calibri"/>
              </a:rPr>
              <a:t> your data set into several smaller windows. The following example creates partitions for every first letter in a first name, similar to a phone book:</a:t>
            </a:r>
          </a:p>
          <a:p>
            <a:r>
              <a:rPr lang="en-US" sz="1200" b="1" i="0" u="none" strike="noStrike" cap="none" dirty="0">
                <a:solidFill>
                  <a:schemeClr val="dk1"/>
                </a:solidFill>
                <a:effectLst/>
                <a:latin typeface="Calibri"/>
                <a:ea typeface="Calibri"/>
                <a:cs typeface="Calibri"/>
                <a:sym typeface="Calibri"/>
              </a:rPr>
              <a:t>SQL syntax:</a:t>
            </a:r>
            <a:endParaRPr lang="en-US" sz="1200" b="0" i="0" u="none" strike="noStrike" cap="none" dirty="0">
              <a:solidFill>
                <a:schemeClr val="dk1"/>
              </a:solidFill>
              <a:effectLst/>
              <a:latin typeface="Calibri"/>
              <a:ea typeface="Calibri"/>
              <a:cs typeface="Calibri"/>
              <a:sym typeface="Calibri"/>
            </a:endParaRPr>
          </a:p>
          <a:p>
            <a:pPr rtl="0" fontAlgn="base"/>
            <a:r>
              <a:rPr lang="en-US" sz="1200" b="0" i="0" u="none" strike="noStrike" cap="none" dirty="0">
                <a:solidFill>
                  <a:schemeClr val="dk1"/>
                </a:solidFill>
                <a:effectLst/>
                <a:latin typeface="Calibri"/>
                <a:ea typeface="Calibri"/>
                <a:cs typeface="Calibri"/>
                <a:sym typeface="Calibri"/>
              </a:rPr>
              <a:t>SELECT</a:t>
            </a:r>
          </a:p>
          <a:p>
            <a:pPr rtl="0" fontAlgn="base"/>
            <a:r>
              <a:rPr lang="en-US" sz="1200" b="0" i="0" u="none" strike="noStrike" cap="none" dirty="0">
                <a:solidFill>
                  <a:schemeClr val="dk1"/>
                </a:solidFill>
                <a:effectLst/>
                <a:latin typeface="Calibri"/>
                <a:ea typeface="Calibri"/>
                <a:cs typeface="Calibri"/>
                <a:sym typeface="Calibri"/>
              </a:rPr>
              <a:t>  </a:t>
            </a:r>
            <a:r>
              <a:rPr lang="en-US" sz="1200" b="0" i="0" u="none" strike="noStrike" cap="none" dirty="0" err="1">
                <a:solidFill>
                  <a:schemeClr val="dk1"/>
                </a:solidFill>
                <a:effectLst/>
                <a:latin typeface="Calibri"/>
                <a:ea typeface="Calibri"/>
                <a:cs typeface="Calibri"/>
                <a:sym typeface="Calibri"/>
              </a:rPr>
              <a:t>first_name</a:t>
            </a:r>
            <a:r>
              <a:rPr lang="en-US" sz="1200" b="0" i="0" u="none" strike="noStrike" cap="none" dirty="0">
                <a:solidFill>
                  <a:schemeClr val="dk1"/>
                </a:solidFill>
                <a:effectLst/>
                <a:latin typeface="Calibri"/>
                <a:ea typeface="Calibri"/>
                <a:cs typeface="Calibri"/>
                <a:sym typeface="Calibri"/>
              </a:rPr>
              <a:t>, </a:t>
            </a:r>
          </a:p>
          <a:p>
            <a:pPr rtl="0" fontAlgn="base"/>
            <a:r>
              <a:rPr lang="en-US" sz="1200" b="0" i="0" u="none" strike="noStrike" cap="none" dirty="0">
                <a:solidFill>
                  <a:schemeClr val="dk1"/>
                </a:solidFill>
                <a:effectLst/>
                <a:latin typeface="Calibri"/>
                <a:ea typeface="Calibri"/>
                <a:cs typeface="Calibri"/>
                <a:sym typeface="Calibri"/>
              </a:rPr>
              <a:t>  LEFT(</a:t>
            </a:r>
            <a:r>
              <a:rPr lang="en-US" sz="1200" b="0" i="0" u="none" strike="noStrike" cap="none" dirty="0" err="1">
                <a:solidFill>
                  <a:schemeClr val="dk1"/>
                </a:solidFill>
                <a:effectLst/>
                <a:latin typeface="Calibri"/>
                <a:ea typeface="Calibri"/>
                <a:cs typeface="Calibri"/>
                <a:sym typeface="Calibri"/>
              </a:rPr>
              <a:t>first_name</a:t>
            </a:r>
            <a:r>
              <a:rPr lang="en-US" sz="1200" b="0" i="0" u="none" strike="noStrike" cap="none" dirty="0">
                <a:solidFill>
                  <a:schemeClr val="dk1"/>
                </a:solidFill>
                <a:effectLst/>
                <a:latin typeface="Calibri"/>
                <a:ea typeface="Calibri"/>
                <a:cs typeface="Calibri"/>
                <a:sym typeface="Calibri"/>
              </a:rPr>
              <a:t>, 1),</a:t>
            </a:r>
          </a:p>
          <a:p>
            <a:pPr rtl="0" fontAlgn="base"/>
            <a:r>
              <a:rPr lang="en-US" sz="1200" b="0" i="0" u="none" strike="noStrike" cap="none" dirty="0">
                <a:solidFill>
                  <a:schemeClr val="dk1"/>
                </a:solidFill>
                <a:effectLst/>
                <a:latin typeface="Calibri"/>
                <a:ea typeface="Calibri"/>
                <a:cs typeface="Calibri"/>
                <a:sym typeface="Calibri"/>
              </a:rPr>
              <a:t>  COUNT(*) OVER(PARTITION BY LEFT(</a:t>
            </a:r>
            <a:r>
              <a:rPr lang="en-US" sz="1200" b="0" i="0" u="none" strike="noStrike" cap="none" dirty="0" err="1">
                <a:solidFill>
                  <a:schemeClr val="dk1"/>
                </a:solidFill>
                <a:effectLst/>
                <a:latin typeface="Calibri"/>
                <a:ea typeface="Calibri"/>
                <a:cs typeface="Calibri"/>
                <a:sym typeface="Calibri"/>
              </a:rPr>
              <a:t>first_name</a:t>
            </a:r>
            <a:r>
              <a:rPr lang="en-US" sz="1200" b="0" i="0" u="none" strike="noStrike" cap="none" dirty="0">
                <a:solidFill>
                  <a:schemeClr val="dk1"/>
                </a:solidFill>
                <a:effectLst/>
                <a:latin typeface="Calibri"/>
                <a:ea typeface="Calibri"/>
                <a:cs typeface="Calibri"/>
                <a:sym typeface="Calibri"/>
              </a:rPr>
              <a:t>, 1))</a:t>
            </a:r>
          </a:p>
          <a:p>
            <a:pPr rtl="0" fontAlgn="base"/>
            <a:r>
              <a:rPr lang="en-US" sz="1200" b="0" i="0" u="none" strike="noStrike" cap="none" dirty="0">
                <a:solidFill>
                  <a:schemeClr val="dk1"/>
                </a:solidFill>
                <a:effectLst/>
                <a:latin typeface="Calibri"/>
                <a:ea typeface="Calibri"/>
                <a:cs typeface="Calibri"/>
                <a:sym typeface="Calibri"/>
              </a:rPr>
              <a:t>FROM people</a:t>
            </a:r>
          </a:p>
          <a:p>
            <a:pPr rtl="0" fontAlgn="base"/>
            <a:r>
              <a:rPr lang="en-US" sz="1200" b="0" i="0" u="none" strike="noStrike" cap="none" dirty="0">
                <a:solidFill>
                  <a:schemeClr val="dk1"/>
                </a:solidFill>
                <a:effectLst/>
                <a:latin typeface="Calibri"/>
                <a:ea typeface="Calibri"/>
                <a:cs typeface="Calibri"/>
                <a:sym typeface="Calibri"/>
              </a:rPr>
              <a:t>ORDER BY </a:t>
            </a:r>
            <a:r>
              <a:rPr lang="en-US" sz="1200" b="0" i="0" u="none" strike="noStrike" cap="none" dirty="0" err="1">
                <a:solidFill>
                  <a:schemeClr val="dk1"/>
                </a:solidFill>
                <a:effectLst/>
                <a:latin typeface="Calibri"/>
                <a:ea typeface="Calibri"/>
                <a:cs typeface="Calibri"/>
                <a:sym typeface="Calibri"/>
              </a:rPr>
              <a:t>first_name</a:t>
            </a:r>
            <a:endParaRPr lang="en-US" sz="1200" b="0" i="0" u="none" strike="noStrike" cap="none" dirty="0">
              <a:solidFill>
                <a:schemeClr val="dk1"/>
              </a:solidFill>
              <a:effectLst/>
              <a:latin typeface="Calibri"/>
              <a:ea typeface="Calibri"/>
              <a:cs typeface="Calibri"/>
              <a:sym typeface="Calibri"/>
            </a:endParaRP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dirty="0">
              <a:solidFill>
                <a:schemeClr val="tx1"/>
              </a:solidFill>
            </a:endParaRP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0" i="0" u="none" strike="noStrike" cap="none" dirty="0">
                <a:solidFill>
                  <a:schemeClr val="dk1"/>
                </a:solidFill>
                <a:effectLst/>
                <a:latin typeface="Calibri"/>
                <a:ea typeface="Calibri"/>
                <a:cs typeface="Calibri"/>
                <a:sym typeface="Calibri"/>
              </a:rPr>
              <a:t>In standards-compliant SQL databases, every aggregate function (even user-defined aggregate functions) can be turned into a window function by adding the </a:t>
            </a:r>
            <a:r>
              <a:rPr lang="en-US" dirty="0"/>
              <a:t>OVER()</a:t>
            </a:r>
            <a:r>
              <a:rPr lang="en-US" sz="1200" b="0" i="0" u="none" strike="noStrike" cap="none" dirty="0">
                <a:solidFill>
                  <a:schemeClr val="dk1"/>
                </a:solidFill>
                <a:effectLst/>
                <a:latin typeface="Calibri"/>
                <a:ea typeface="Calibri"/>
                <a:cs typeface="Calibri"/>
                <a:sym typeface="Calibri"/>
              </a:rPr>
              <a:t> clause. Such a function can then be used without any </a:t>
            </a:r>
            <a:r>
              <a:rPr lang="en-US" dirty="0"/>
              <a:t>GROUP BY</a:t>
            </a:r>
            <a:r>
              <a:rPr lang="en-US" sz="1200" b="0" i="0" u="none" strike="noStrike" cap="none" dirty="0">
                <a:solidFill>
                  <a:schemeClr val="dk1"/>
                </a:solidFill>
                <a:effectLst/>
                <a:latin typeface="Calibri"/>
                <a:ea typeface="Calibri"/>
                <a:cs typeface="Calibri"/>
                <a:sym typeface="Calibri"/>
              </a:rPr>
              <a:t> </a:t>
            </a:r>
            <a:endParaRPr lang="en-US" sz="1200" dirty="0">
              <a:solidFill>
                <a:schemeClr val="tx1"/>
              </a:solidFill>
            </a:endParaRPr>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5278513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cap="none" dirty="0">
                <a:solidFill>
                  <a:schemeClr val="dk1"/>
                </a:solidFill>
                <a:effectLst/>
                <a:latin typeface="Calibri"/>
                <a:ea typeface="Calibri"/>
                <a:cs typeface="Calibri"/>
                <a:sym typeface="Calibri"/>
              </a:rPr>
              <a:t>In General, the Longer Regex Is the Better Regex</a:t>
            </a:r>
          </a:p>
          <a:p>
            <a:r>
              <a:rPr lang="en-US" sz="1200" b="0" i="0" u="none" strike="noStrike" cap="none" dirty="0">
                <a:solidFill>
                  <a:schemeClr val="dk1"/>
                </a:solidFill>
                <a:effectLst/>
                <a:latin typeface="Calibri"/>
                <a:ea typeface="Calibri"/>
                <a:cs typeface="Calibri"/>
                <a:sym typeface="Calibri"/>
              </a:rPr>
              <a:t>The second regular expression is indeed better than the first. Why is that? A good indicator is that it is longer. Good regular expressions are often longer than bad regular expressions because they make use of specific characters/character classes and have more structure. This causes good regular expressions to run faster as they predict their input more accurately.</a:t>
            </a:r>
          </a:p>
          <a:p>
            <a:r>
              <a:rPr lang="en-US" sz="1200" b="1" i="0" u="none" strike="noStrike" cap="none" dirty="0">
                <a:solidFill>
                  <a:schemeClr val="dk1"/>
                </a:solidFill>
                <a:effectLst/>
                <a:latin typeface="Calibri"/>
                <a:ea typeface="Calibri"/>
                <a:cs typeface="Calibri"/>
                <a:sym typeface="Calibri"/>
              </a:rPr>
              <a:t>The faster you can throw out non-matching input, the fewer cycles you waste</a:t>
            </a:r>
            <a:r>
              <a:rPr lang="en-US" sz="1200" b="0" i="0" u="none" strike="noStrike" cap="none" dirty="0">
                <a:solidFill>
                  <a:schemeClr val="dk1"/>
                </a:solidFill>
                <a:effectLst/>
                <a:latin typeface="Calibri"/>
                <a:ea typeface="Calibri"/>
                <a:cs typeface="Calibri"/>
                <a:sym typeface="Calibri"/>
              </a:rPr>
              <a:t> (not to mention, the more precise your regexes are, the less likely you are to accidentally match text that you didn’t mean to match). In the above example, we know that our matching input will always start with a time stamp. We’ve encoded that fact in the better regex, even though we are not extracting any information from the time stamp itself.</a:t>
            </a:r>
          </a:p>
          <a:p>
            <a:r>
              <a:rPr lang="en-US" sz="1200" b="0" i="0" u="none" strike="noStrike" cap="none" dirty="0">
                <a:solidFill>
                  <a:schemeClr val="dk1"/>
                </a:solidFill>
                <a:effectLst/>
                <a:latin typeface="Calibri"/>
                <a:ea typeface="Calibri"/>
                <a:cs typeface="Calibri"/>
                <a:sym typeface="Calibri"/>
              </a:rPr>
              <a:t>Should you ever find yourself writing a latency-sensitive application that makes very frequent use of regular expressions, you could save yourself a lot of cycles by crafting a regex that is as precise as possible. These particular examples were very limited, considering the infinite breadth of possible regexes and inputs. They were intended to demonstrate the magnitude of difference between well-crafted regexes and naive regexes, between the champion bowler and the drunkard. To suit your own use cases, you will need to carefully consider exactly what it is you are trying to match.</a:t>
            </a:r>
          </a:p>
          <a:p>
            <a:r>
              <a:rPr lang="en-US" dirty="0">
                <a:hlinkClick r:id="rId3"/>
              </a:rPr>
              <a:t>https://regexr.com/</a:t>
            </a:r>
            <a:endParaRPr lang="en-US" dirty="0"/>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0534257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Example of an array "vehicle" : [</a:t>
            </a:r>
            <a:r>
              <a:rPr lang="en-US" dirty="0"/>
              <a:t> </a:t>
            </a:r>
            <a:r>
              <a:rPr lang="en-US" sz="1200" b="0" kern="1200" dirty="0">
                <a:solidFill>
                  <a:schemeClr val="tx1"/>
                </a:solidFill>
                <a:effectLst/>
                <a:latin typeface="+mn-lt"/>
                <a:ea typeface="+mn-ea"/>
                <a:cs typeface="+mn-cs"/>
              </a:rPr>
              <a:t>{"make": "Toyota", "model": "Camry", "year": "2017", "price": "23500", "extras":["</a:t>
            </a:r>
            <a:r>
              <a:rPr lang="en-US" sz="1200" b="0" kern="1200" dirty="0" err="1">
                <a:solidFill>
                  <a:schemeClr val="tx1"/>
                </a:solidFill>
                <a:effectLst/>
                <a:latin typeface="+mn-lt"/>
                <a:ea typeface="+mn-ea"/>
                <a:cs typeface="+mn-cs"/>
              </a:rPr>
              <a:t>ext</a:t>
            </a:r>
            <a:r>
              <a:rPr lang="en-US" sz="1200" b="0" kern="1200" dirty="0">
                <a:solidFill>
                  <a:schemeClr val="tx1"/>
                </a:solidFill>
                <a:effectLst/>
                <a:latin typeface="+mn-lt"/>
                <a:ea typeface="+mn-ea"/>
                <a:cs typeface="+mn-cs"/>
              </a:rPr>
              <a:t> warranty", "rust proofing", "fabric protection"]}</a:t>
            </a:r>
          </a:p>
          <a:p>
            <a:endParaRPr lang="en-US" sz="1200" b="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Snowflake sequences currently utilize the following semantics:</a:t>
            </a:r>
          </a:p>
          <a:p>
            <a:r>
              <a:rPr lang="en-US" sz="1200" b="0" i="0" kern="1200" dirty="0">
                <a:solidFill>
                  <a:schemeClr val="tx1"/>
                </a:solidFill>
                <a:effectLst/>
                <a:latin typeface="+mn-lt"/>
                <a:ea typeface="+mn-ea"/>
                <a:cs typeface="+mn-cs"/>
              </a:rPr>
              <a:t>All values generated by a sequence are globally unique as long as the sign of the sequence interval does not change. Concurrent queries never observe the same value, and values within a single query are always distinct.</a:t>
            </a:r>
          </a:p>
          <a:p>
            <a:endParaRPr lang="en-US" dirty="0"/>
          </a:p>
        </p:txBody>
      </p:sp>
      <p:sp>
        <p:nvSpPr>
          <p:cNvPr id="4" name="Slide Number Placeholder 3"/>
          <p:cNvSpPr>
            <a:spLocks noGrp="1"/>
          </p:cNvSpPr>
          <p:nvPr>
            <p:ph type="sldNum" sz="quarter" idx="5"/>
          </p:nvPr>
        </p:nvSpPr>
        <p:spPr/>
        <p:txBody>
          <a:bodyPr/>
          <a:lstStyle/>
          <a:p>
            <a:fld id="{508CA472-7F2E-4E76-B936-E2F0FA71052E}" type="slidenum">
              <a:rPr lang="en-US" smtClean="0"/>
              <a:t>19</a:t>
            </a:fld>
            <a:endParaRPr lang="en-US"/>
          </a:p>
        </p:txBody>
      </p:sp>
    </p:spTree>
    <p:extLst>
      <p:ext uri="{BB962C8B-B14F-4D97-AF65-F5344CB8AC3E}">
        <p14:creationId xmlns:p14="http://schemas.microsoft.com/office/powerpoint/2010/main" val="27713059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Float int problem </a:t>
            </a:r>
          </a:p>
          <a:p>
            <a:r>
              <a:rPr lang="en-US" dirty="0"/>
              <a:t>Divide an int by another int and then aggregate it </a:t>
            </a:r>
          </a:p>
          <a:p>
            <a:r>
              <a:rPr lang="en-US" dirty="0"/>
              <a:t>½ - then you get 0 unless you cast one into a float first</a:t>
            </a:r>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6205469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6076236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2325912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08CA472-7F2E-4E76-B936-E2F0FA71052E}" type="slidenum">
              <a:rPr lang="en-US" smtClean="0"/>
              <a:t>24</a:t>
            </a:fld>
            <a:endParaRPr lang="en-US"/>
          </a:p>
        </p:txBody>
      </p:sp>
    </p:spTree>
    <p:extLst>
      <p:ext uri="{BB962C8B-B14F-4D97-AF65-F5344CB8AC3E}">
        <p14:creationId xmlns:p14="http://schemas.microsoft.com/office/powerpoint/2010/main" val="37144262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08CA472-7F2E-4E76-B936-E2F0FA71052E}" type="slidenum">
              <a:rPr lang="en-US" smtClean="0"/>
              <a:t>5</a:t>
            </a:fld>
            <a:endParaRPr lang="en-US"/>
          </a:p>
        </p:txBody>
      </p:sp>
    </p:spTree>
    <p:extLst>
      <p:ext uri="{BB962C8B-B14F-4D97-AF65-F5344CB8AC3E}">
        <p14:creationId xmlns:p14="http://schemas.microsoft.com/office/powerpoint/2010/main" val="16150998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08CA472-7F2E-4E76-B936-E2F0FA71052E}" type="slidenum">
              <a:rPr lang="en-US" smtClean="0"/>
              <a:t>6</a:t>
            </a:fld>
            <a:endParaRPr lang="en-US"/>
          </a:p>
        </p:txBody>
      </p:sp>
    </p:spTree>
    <p:extLst>
      <p:ext uri="{BB962C8B-B14F-4D97-AF65-F5344CB8AC3E}">
        <p14:creationId xmlns:p14="http://schemas.microsoft.com/office/powerpoint/2010/main" val="34923275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08CA472-7F2E-4E76-B936-E2F0FA71052E}" type="slidenum">
              <a:rPr lang="en-US" smtClean="0"/>
              <a:t>7</a:t>
            </a:fld>
            <a:endParaRPr lang="en-US"/>
          </a:p>
        </p:txBody>
      </p:sp>
    </p:spTree>
    <p:extLst>
      <p:ext uri="{BB962C8B-B14F-4D97-AF65-F5344CB8AC3E}">
        <p14:creationId xmlns:p14="http://schemas.microsoft.com/office/powerpoint/2010/main" val="34965662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dirty="0"/>
              <a:t>FROM clause</a:t>
            </a:r>
          </a:p>
          <a:p>
            <a:pPr fontAlgn="base"/>
            <a:r>
              <a:rPr lang="en-US" dirty="0"/>
              <a:t>ON clause</a:t>
            </a:r>
          </a:p>
          <a:p>
            <a:pPr fontAlgn="base"/>
            <a:r>
              <a:rPr lang="en-US" dirty="0"/>
              <a:t>OUTER clause</a:t>
            </a:r>
          </a:p>
          <a:p>
            <a:pPr fontAlgn="base"/>
            <a:r>
              <a:rPr lang="en-US" dirty="0"/>
              <a:t>WHERE clause</a:t>
            </a:r>
          </a:p>
          <a:p>
            <a:pPr fontAlgn="base"/>
            <a:r>
              <a:rPr lang="en-US" dirty="0"/>
              <a:t>GROUP BY clause</a:t>
            </a:r>
          </a:p>
          <a:p>
            <a:pPr fontAlgn="base"/>
            <a:r>
              <a:rPr lang="en-US" dirty="0"/>
              <a:t>HAVING clause</a:t>
            </a:r>
          </a:p>
          <a:p>
            <a:pPr fontAlgn="base"/>
            <a:r>
              <a:rPr lang="en-US" dirty="0"/>
              <a:t>SELECT clause</a:t>
            </a:r>
          </a:p>
          <a:p>
            <a:pPr fontAlgn="base"/>
            <a:r>
              <a:rPr lang="en-US" dirty="0"/>
              <a:t>DISTINCT clause</a:t>
            </a:r>
          </a:p>
          <a:p>
            <a:pPr fontAlgn="base"/>
            <a:r>
              <a:rPr lang="en-US" dirty="0"/>
              <a:t>ORDER BY clause</a:t>
            </a:r>
          </a:p>
          <a:p>
            <a:pPr fontAlgn="base"/>
            <a:r>
              <a:rPr lang="en-US" dirty="0"/>
              <a:t>TOP clause</a:t>
            </a:r>
          </a:p>
          <a:p>
            <a:pPr fontAlgn="base"/>
            <a:endParaRPr lang="en-US" dirty="0"/>
          </a:p>
          <a:p>
            <a:pPr fontAlgn="base"/>
            <a:r>
              <a:rPr lang="en-US" sz="1200" b="1" i="0" u="none" strike="noStrike" cap="none" dirty="0">
                <a:solidFill>
                  <a:schemeClr val="dk1"/>
                </a:solidFill>
                <a:effectLst/>
                <a:latin typeface="Calibri"/>
                <a:ea typeface="Calibri"/>
                <a:cs typeface="Calibri"/>
                <a:sym typeface="Calibri"/>
              </a:rPr>
              <a:t>Tips &amp; Cautions</a:t>
            </a:r>
          </a:p>
          <a:p>
            <a:pPr fontAlgn="base">
              <a:buFont typeface="Arial" panose="020B0604020202020204" pitchFamily="34" charset="0"/>
              <a:buChar char="•"/>
            </a:pPr>
            <a:r>
              <a:rPr lang="en-US" sz="1200" b="0" i="0" u="none" strike="noStrike" cap="none" dirty="0">
                <a:solidFill>
                  <a:schemeClr val="dk1"/>
                </a:solidFill>
                <a:effectLst/>
                <a:latin typeface="Calibri"/>
                <a:ea typeface="Calibri"/>
                <a:cs typeface="Calibri"/>
                <a:sym typeface="Calibri"/>
              </a:rPr>
              <a:t>Aliases created in the SELECT list cannot be used by earlier steps. </a:t>
            </a:r>
          </a:p>
          <a:p>
            <a:pPr lvl="1" fontAlgn="base">
              <a:buFont typeface="Arial" panose="020B0604020202020204" pitchFamily="34" charset="0"/>
              <a:buChar char="•"/>
            </a:pPr>
            <a:r>
              <a:rPr lang="en-US" sz="1200" b="0" i="0" u="none" strike="noStrike" cap="none" dirty="0">
                <a:solidFill>
                  <a:schemeClr val="dk1"/>
                </a:solidFill>
                <a:effectLst/>
                <a:latin typeface="Calibri"/>
                <a:ea typeface="Calibri"/>
                <a:cs typeface="Calibri"/>
                <a:sym typeface="Calibri"/>
              </a:rPr>
              <a:t>This restriction is imposed because the column value may not yet have been determined when the clauses that appear before the SELECT clause are evaluated (such as the WHERE clause).</a:t>
            </a:r>
          </a:p>
          <a:p>
            <a:pPr fontAlgn="base">
              <a:buFont typeface="Arial" panose="020B0604020202020204" pitchFamily="34" charset="0"/>
              <a:buChar char="•"/>
            </a:pPr>
            <a:r>
              <a:rPr lang="en-US" sz="1200" b="0" i="0" u="none" strike="noStrike" cap="none" dirty="0">
                <a:solidFill>
                  <a:schemeClr val="dk1"/>
                </a:solidFill>
                <a:effectLst/>
                <a:latin typeface="Calibri"/>
                <a:ea typeface="Calibri"/>
                <a:cs typeface="Calibri"/>
                <a:sym typeface="Calibri"/>
              </a:rPr>
              <a:t>In some databases (such as MySQL), using aliases created in the SELECT list is allowed in GROUP BY and HAVING clause, </a:t>
            </a:r>
          </a:p>
          <a:p>
            <a:pPr lvl="1" fontAlgn="base">
              <a:buFont typeface="Arial" panose="020B0604020202020204" pitchFamily="34" charset="0"/>
              <a:buChar char="•"/>
            </a:pPr>
            <a:r>
              <a:rPr lang="en-US" sz="1200" b="0" i="0" u="none" strike="noStrike" cap="none" dirty="0">
                <a:solidFill>
                  <a:schemeClr val="dk1"/>
                </a:solidFill>
                <a:effectLst/>
                <a:latin typeface="Calibri"/>
                <a:ea typeface="Calibri"/>
                <a:cs typeface="Calibri"/>
                <a:sym typeface="Calibri"/>
              </a:rPr>
              <a:t>even though these clauses appear before (and are evaluated earlier than) the SELECT clause.</a:t>
            </a:r>
          </a:p>
          <a:p>
            <a:pPr fontAlgn="base">
              <a:buFont typeface="Arial" panose="020B0604020202020204" pitchFamily="34" charset="0"/>
              <a:buChar char="•"/>
            </a:pPr>
            <a:r>
              <a:rPr lang="en-US" sz="1200" b="0" i="0" u="none" strike="noStrike" cap="none" dirty="0">
                <a:solidFill>
                  <a:schemeClr val="dk1"/>
                </a:solidFill>
                <a:effectLst/>
                <a:latin typeface="Calibri"/>
                <a:ea typeface="Calibri"/>
                <a:cs typeface="Calibri"/>
                <a:sym typeface="Calibri"/>
              </a:rPr>
              <a:t>Expression aliases cannot be used by other expressions within the same SELECT list. </a:t>
            </a:r>
          </a:p>
          <a:p>
            <a:pPr lvl="1" fontAlgn="base">
              <a:buFont typeface="Arial" panose="020B0604020202020204" pitchFamily="34" charset="0"/>
              <a:buChar char="•"/>
            </a:pPr>
            <a:r>
              <a:rPr lang="en-US" sz="1200" b="0" i="0" u="none" strike="noStrike" cap="none" dirty="0">
                <a:solidFill>
                  <a:schemeClr val="dk1"/>
                </a:solidFill>
                <a:effectLst/>
                <a:latin typeface="Calibri"/>
                <a:ea typeface="Calibri"/>
                <a:cs typeface="Calibri"/>
                <a:sym typeface="Calibri"/>
              </a:rPr>
              <a:t>This is because the logical order in which the expressions are evaluated does not matter and is not guaranteed. </a:t>
            </a:r>
          </a:p>
          <a:p>
            <a:pPr lvl="1" fontAlgn="base">
              <a:buFont typeface="Arial" panose="020B0604020202020204" pitchFamily="34" charset="0"/>
              <a:buChar char="•"/>
            </a:pPr>
            <a:r>
              <a:rPr lang="en-US" sz="1200" b="0" i="0" u="none" strike="noStrike" cap="none" dirty="0">
                <a:solidFill>
                  <a:schemeClr val="dk1"/>
                </a:solidFill>
                <a:effectLst/>
                <a:latin typeface="Calibri"/>
                <a:ea typeface="Calibri"/>
                <a:cs typeface="Calibri"/>
                <a:sym typeface="Calibri"/>
              </a:rPr>
              <a:t>For example, this SELECT clause might not work as expected, and is therefore, not supported: SELECT a + 1 AS x, x + 1 AS y</a:t>
            </a:r>
          </a:p>
          <a:p>
            <a:pPr fontAlgn="base">
              <a:buFont typeface="Arial" panose="020B0604020202020204" pitchFamily="34" charset="0"/>
              <a:buChar char="•"/>
            </a:pPr>
            <a:r>
              <a:rPr lang="en-US" sz="1200" b="0" i="0" u="none" strike="noStrike" cap="none" dirty="0">
                <a:solidFill>
                  <a:schemeClr val="dk1"/>
                </a:solidFill>
                <a:effectLst/>
                <a:latin typeface="Calibri"/>
                <a:ea typeface="Calibri"/>
                <a:cs typeface="Calibri"/>
                <a:sym typeface="Calibri"/>
              </a:rPr>
              <a:t>When using an INNER JOIN, it doesn’t matter if you specify your logical expressions in the WHERE clause or the ON clause. </a:t>
            </a:r>
          </a:p>
          <a:p>
            <a:pPr lvl="1" fontAlgn="base">
              <a:buFont typeface="Arial" panose="020B0604020202020204" pitchFamily="34" charset="0"/>
              <a:buChar char="•"/>
            </a:pPr>
            <a:r>
              <a:rPr lang="en-US" sz="1200" b="0" i="0" u="none" strike="noStrike" cap="none" dirty="0">
                <a:solidFill>
                  <a:schemeClr val="dk1"/>
                </a:solidFill>
                <a:effectLst/>
                <a:latin typeface="Calibri"/>
                <a:ea typeface="Calibri"/>
                <a:cs typeface="Calibri"/>
                <a:sym typeface="Calibri"/>
              </a:rPr>
              <a:t>This is true because there's no logical difference between the ON and WHERE (except for when using an OUTER JOIN or GROUP BY ALL option).</a:t>
            </a:r>
          </a:p>
          <a:p>
            <a:pPr fontAlgn="base">
              <a:buFont typeface="Arial" panose="020B0604020202020204" pitchFamily="34" charset="0"/>
              <a:buChar char="•"/>
            </a:pPr>
            <a:r>
              <a:rPr lang="en-US" sz="1200" b="0" i="0" u="none" strike="noStrike" cap="none" dirty="0">
                <a:solidFill>
                  <a:schemeClr val="dk1"/>
                </a:solidFill>
                <a:effectLst/>
                <a:latin typeface="Calibri"/>
                <a:ea typeface="Calibri"/>
                <a:cs typeface="Calibri"/>
                <a:sym typeface="Calibri"/>
              </a:rPr>
              <a:t>The DISTINCT clause is redundant when GROUP BY is used. </a:t>
            </a:r>
          </a:p>
          <a:p>
            <a:pPr lvl="1" fontAlgn="base">
              <a:buFont typeface="Arial" panose="020B0604020202020204" pitchFamily="34" charset="0"/>
              <a:buChar char="•"/>
            </a:pPr>
            <a:r>
              <a:rPr lang="en-US" sz="1200" b="0" i="0" u="none" strike="noStrike" cap="none" dirty="0">
                <a:solidFill>
                  <a:schemeClr val="dk1"/>
                </a:solidFill>
                <a:effectLst/>
                <a:latin typeface="Calibri"/>
                <a:ea typeface="Calibri"/>
                <a:cs typeface="Calibri"/>
                <a:sym typeface="Calibri"/>
              </a:rPr>
              <a:t>Therefore, it would not remove any rows from the </a:t>
            </a:r>
            <a:r>
              <a:rPr lang="en-US" sz="1200" b="0" i="0" u="none" strike="noStrike" cap="none" dirty="0" err="1">
                <a:solidFill>
                  <a:schemeClr val="dk1"/>
                </a:solidFill>
                <a:effectLst/>
                <a:latin typeface="Calibri"/>
                <a:ea typeface="Calibri"/>
                <a:cs typeface="Calibri"/>
                <a:sym typeface="Calibri"/>
              </a:rPr>
              <a:t>recordset</a:t>
            </a:r>
            <a:r>
              <a:rPr lang="en-US" sz="1200" b="0" i="0" u="none" strike="noStrike" cap="none" dirty="0">
                <a:solidFill>
                  <a:schemeClr val="dk1"/>
                </a:solidFill>
                <a:effectLst/>
                <a:latin typeface="Calibri"/>
                <a:ea typeface="Calibri"/>
                <a:cs typeface="Calibri"/>
                <a:sym typeface="Calibri"/>
              </a:rPr>
              <a:t>.</a:t>
            </a:r>
          </a:p>
          <a:p>
            <a:pPr fontAlgn="base">
              <a:buFont typeface="Arial" panose="020B0604020202020204" pitchFamily="34" charset="0"/>
              <a:buChar char="•"/>
            </a:pPr>
            <a:endParaRPr lang="en-US" dirty="0"/>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7871191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1" kern="1200" dirty="0">
                <a:solidFill>
                  <a:schemeClr val="tx1"/>
                </a:solidFill>
                <a:effectLst/>
                <a:latin typeface="+mn-lt"/>
                <a:ea typeface="+mn-ea"/>
                <a:cs typeface="+mn-cs"/>
              </a:rPr>
              <a:t>-- Uncorrelated subquery:</a:t>
            </a:r>
            <a:r>
              <a:rPr lang="en-US" dirty="0"/>
              <a:t> </a:t>
            </a:r>
            <a:r>
              <a:rPr lang="en-US" sz="1200" b="0" kern="1200" dirty="0">
                <a:solidFill>
                  <a:schemeClr val="tx1"/>
                </a:solidFill>
                <a:effectLst/>
                <a:latin typeface="+mn-lt"/>
                <a:ea typeface="+mn-ea"/>
                <a:cs typeface="+mn-cs"/>
              </a:rPr>
              <a:t>select</a:t>
            </a:r>
            <a:r>
              <a:rPr lang="en-US" dirty="0"/>
              <a:t> </a:t>
            </a:r>
            <a:r>
              <a:rPr lang="en-US" sz="1200" b="0" kern="1200" dirty="0">
                <a:solidFill>
                  <a:schemeClr val="tx1"/>
                </a:solidFill>
                <a:effectLst/>
                <a:latin typeface="+mn-lt"/>
                <a:ea typeface="+mn-ea"/>
                <a:cs typeface="+mn-cs"/>
              </a:rPr>
              <a:t>c1</a:t>
            </a:r>
            <a:r>
              <a:rPr lang="en-US" sz="1200" kern="1200" dirty="0">
                <a:solidFill>
                  <a:schemeClr val="tx1"/>
                </a:solidFill>
                <a:effectLst/>
                <a:latin typeface="+mn-lt"/>
                <a:ea typeface="+mn-ea"/>
                <a:cs typeface="+mn-cs"/>
              </a:rPr>
              <a:t>,</a:t>
            </a:r>
            <a:r>
              <a:rPr lang="en-US" dirty="0"/>
              <a:t> </a:t>
            </a:r>
            <a:r>
              <a:rPr lang="en-US" sz="1200" b="0" kern="1200" dirty="0">
                <a:solidFill>
                  <a:schemeClr val="tx1"/>
                </a:solidFill>
                <a:effectLst/>
                <a:latin typeface="+mn-lt"/>
                <a:ea typeface="+mn-ea"/>
                <a:cs typeface="+mn-cs"/>
              </a:rPr>
              <a:t>c2</a:t>
            </a:r>
            <a:r>
              <a:rPr lang="en-US" dirty="0"/>
              <a:t> </a:t>
            </a:r>
            <a:r>
              <a:rPr lang="en-US" sz="1200" b="0" kern="1200" dirty="0">
                <a:solidFill>
                  <a:schemeClr val="tx1"/>
                </a:solidFill>
                <a:effectLst/>
                <a:latin typeface="+mn-lt"/>
                <a:ea typeface="+mn-ea"/>
                <a:cs typeface="+mn-cs"/>
              </a:rPr>
              <a:t>from</a:t>
            </a:r>
            <a:r>
              <a:rPr lang="en-US" dirty="0"/>
              <a:t> </a:t>
            </a:r>
            <a:r>
              <a:rPr lang="en-US" sz="1200" b="0" kern="1200" dirty="0">
                <a:solidFill>
                  <a:schemeClr val="tx1"/>
                </a:solidFill>
                <a:effectLst/>
                <a:latin typeface="+mn-lt"/>
                <a:ea typeface="+mn-ea"/>
                <a:cs typeface="+mn-cs"/>
              </a:rPr>
              <a:t>table1</a:t>
            </a:r>
            <a:r>
              <a:rPr lang="en-US" dirty="0"/>
              <a:t> </a:t>
            </a:r>
            <a:r>
              <a:rPr lang="en-US" sz="1200" b="0" kern="1200" dirty="0">
                <a:solidFill>
                  <a:schemeClr val="tx1"/>
                </a:solidFill>
                <a:effectLst/>
                <a:latin typeface="+mn-lt"/>
                <a:ea typeface="+mn-ea"/>
                <a:cs typeface="+mn-cs"/>
              </a:rPr>
              <a:t>where</a:t>
            </a:r>
            <a:r>
              <a:rPr lang="en-US" dirty="0"/>
              <a:t> </a:t>
            </a:r>
            <a:r>
              <a:rPr lang="en-US" sz="1200" b="0" kern="1200" dirty="0">
                <a:solidFill>
                  <a:schemeClr val="tx1"/>
                </a:solidFill>
                <a:effectLst/>
                <a:latin typeface="+mn-lt"/>
                <a:ea typeface="+mn-ea"/>
                <a:cs typeface="+mn-cs"/>
              </a:rPr>
              <a:t>c1</a:t>
            </a:r>
            <a:r>
              <a:rPr lang="en-US" dirty="0"/>
              <a:t> </a:t>
            </a:r>
            <a:r>
              <a:rPr lang="en-US" sz="1200" kern="1200" dirty="0">
                <a:solidFill>
                  <a:schemeClr val="tx1"/>
                </a:solidFill>
                <a:effectLst/>
                <a:latin typeface="+mn-lt"/>
                <a:ea typeface="+mn-ea"/>
                <a:cs typeface="+mn-cs"/>
              </a:rPr>
              <a:t>=</a:t>
            </a:r>
            <a:r>
              <a:rPr lang="en-US" dirty="0"/>
              <a:t> </a:t>
            </a:r>
            <a:r>
              <a:rPr lang="en-US" sz="1200" kern="1200" dirty="0">
                <a:solidFill>
                  <a:schemeClr val="tx1"/>
                </a:solidFill>
                <a:effectLst/>
                <a:latin typeface="+mn-lt"/>
                <a:ea typeface="+mn-ea"/>
                <a:cs typeface="+mn-cs"/>
              </a:rPr>
              <a:t>(</a:t>
            </a:r>
            <a:r>
              <a:rPr lang="en-US" sz="1200" b="0" kern="1200" dirty="0">
                <a:solidFill>
                  <a:schemeClr val="tx1"/>
                </a:solidFill>
                <a:effectLst/>
                <a:latin typeface="+mn-lt"/>
                <a:ea typeface="+mn-ea"/>
                <a:cs typeface="+mn-cs"/>
              </a:rPr>
              <a:t>select</a:t>
            </a:r>
            <a:r>
              <a:rPr lang="en-US" dirty="0"/>
              <a:t> </a:t>
            </a:r>
            <a:r>
              <a:rPr lang="en-US" sz="1200" b="0" kern="1200" dirty="0">
                <a:solidFill>
                  <a:schemeClr val="tx1"/>
                </a:solidFill>
                <a:effectLst/>
                <a:latin typeface="+mn-lt"/>
                <a:ea typeface="+mn-ea"/>
                <a:cs typeface="+mn-cs"/>
              </a:rPr>
              <a:t>max</a:t>
            </a:r>
            <a:r>
              <a:rPr lang="en-US" sz="1200" kern="1200" dirty="0">
                <a:solidFill>
                  <a:schemeClr val="tx1"/>
                </a:solidFill>
                <a:effectLst/>
                <a:latin typeface="+mn-lt"/>
                <a:ea typeface="+mn-ea"/>
                <a:cs typeface="+mn-cs"/>
              </a:rPr>
              <a:t>(</a:t>
            </a:r>
            <a:r>
              <a:rPr lang="en-US" sz="1200" b="0"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a:t>
            </a:r>
            <a:r>
              <a:rPr lang="en-US" dirty="0"/>
              <a:t> </a:t>
            </a:r>
            <a:r>
              <a:rPr lang="en-US" sz="1200" b="0" kern="1200" dirty="0">
                <a:solidFill>
                  <a:schemeClr val="tx1"/>
                </a:solidFill>
                <a:effectLst/>
                <a:latin typeface="+mn-lt"/>
                <a:ea typeface="+mn-ea"/>
                <a:cs typeface="+mn-cs"/>
              </a:rPr>
              <a:t>from</a:t>
            </a:r>
            <a:r>
              <a:rPr lang="en-US" dirty="0"/>
              <a:t> </a:t>
            </a:r>
            <a:r>
              <a:rPr lang="en-US" sz="1200" b="0" kern="1200" dirty="0">
                <a:solidFill>
                  <a:schemeClr val="tx1"/>
                </a:solidFill>
                <a:effectLst/>
                <a:latin typeface="+mn-lt"/>
                <a:ea typeface="+mn-ea"/>
                <a:cs typeface="+mn-cs"/>
              </a:rPr>
              <a:t>table2</a:t>
            </a:r>
            <a:r>
              <a:rPr lang="en-US" sz="1200" kern="1200" dirty="0">
                <a:solidFill>
                  <a:schemeClr val="tx1"/>
                </a:solidFill>
                <a:effectLst/>
                <a:latin typeface="+mn-lt"/>
                <a:ea typeface="+mn-ea"/>
                <a:cs typeface="+mn-cs"/>
              </a:rPr>
              <a:t>);</a:t>
            </a:r>
            <a:r>
              <a:rPr lang="en-US" dirty="0"/>
              <a:t> </a:t>
            </a:r>
            <a:r>
              <a:rPr lang="en-US" sz="1200" i="1" kern="1200" dirty="0">
                <a:solidFill>
                  <a:schemeClr val="tx1"/>
                </a:solidFill>
                <a:effectLst/>
                <a:latin typeface="+mn-lt"/>
                <a:ea typeface="+mn-ea"/>
                <a:cs typeface="+mn-cs"/>
              </a:rPr>
              <a:t>-- Correlated subquery:</a:t>
            </a:r>
            <a:r>
              <a:rPr lang="en-US" dirty="0"/>
              <a:t> </a:t>
            </a:r>
            <a:r>
              <a:rPr lang="en-US" sz="1200" b="0" kern="1200" dirty="0">
                <a:solidFill>
                  <a:schemeClr val="tx1"/>
                </a:solidFill>
                <a:effectLst/>
                <a:latin typeface="+mn-lt"/>
                <a:ea typeface="+mn-ea"/>
                <a:cs typeface="+mn-cs"/>
              </a:rPr>
              <a:t>select</a:t>
            </a:r>
            <a:r>
              <a:rPr lang="en-US" dirty="0"/>
              <a:t> </a:t>
            </a:r>
            <a:r>
              <a:rPr lang="en-US" sz="1200" b="0" kern="1200" dirty="0">
                <a:solidFill>
                  <a:schemeClr val="tx1"/>
                </a:solidFill>
                <a:effectLst/>
                <a:latin typeface="+mn-lt"/>
                <a:ea typeface="+mn-ea"/>
                <a:cs typeface="+mn-cs"/>
              </a:rPr>
              <a:t>c1</a:t>
            </a:r>
            <a:r>
              <a:rPr lang="en-US" sz="1200" kern="1200" dirty="0">
                <a:solidFill>
                  <a:schemeClr val="tx1"/>
                </a:solidFill>
                <a:effectLst/>
                <a:latin typeface="+mn-lt"/>
                <a:ea typeface="+mn-ea"/>
                <a:cs typeface="+mn-cs"/>
              </a:rPr>
              <a:t>,</a:t>
            </a:r>
            <a:r>
              <a:rPr lang="en-US" dirty="0"/>
              <a:t> </a:t>
            </a:r>
            <a:r>
              <a:rPr lang="en-US" sz="1200" b="0" kern="1200" dirty="0">
                <a:solidFill>
                  <a:schemeClr val="tx1"/>
                </a:solidFill>
                <a:effectLst/>
                <a:latin typeface="+mn-lt"/>
                <a:ea typeface="+mn-ea"/>
                <a:cs typeface="+mn-cs"/>
              </a:rPr>
              <a:t>c2</a:t>
            </a:r>
            <a:r>
              <a:rPr lang="en-US" dirty="0"/>
              <a:t> </a:t>
            </a:r>
            <a:r>
              <a:rPr lang="en-US" sz="1200" b="0" kern="1200" dirty="0">
                <a:solidFill>
                  <a:schemeClr val="tx1"/>
                </a:solidFill>
                <a:effectLst/>
                <a:latin typeface="+mn-lt"/>
                <a:ea typeface="+mn-ea"/>
                <a:cs typeface="+mn-cs"/>
              </a:rPr>
              <a:t>from</a:t>
            </a:r>
            <a:r>
              <a:rPr lang="en-US" dirty="0"/>
              <a:t> </a:t>
            </a:r>
            <a:r>
              <a:rPr lang="en-US" sz="1200" b="0" kern="1200" dirty="0">
                <a:solidFill>
                  <a:schemeClr val="tx1"/>
                </a:solidFill>
                <a:effectLst/>
                <a:latin typeface="+mn-lt"/>
                <a:ea typeface="+mn-ea"/>
                <a:cs typeface="+mn-cs"/>
              </a:rPr>
              <a:t>table1</a:t>
            </a:r>
            <a:r>
              <a:rPr lang="en-US" dirty="0"/>
              <a:t> </a:t>
            </a:r>
            <a:r>
              <a:rPr lang="en-US" sz="1200" b="0" kern="1200" dirty="0">
                <a:solidFill>
                  <a:schemeClr val="tx1"/>
                </a:solidFill>
                <a:effectLst/>
                <a:latin typeface="+mn-lt"/>
                <a:ea typeface="+mn-ea"/>
                <a:cs typeface="+mn-cs"/>
              </a:rPr>
              <a:t>where</a:t>
            </a:r>
            <a:r>
              <a:rPr lang="en-US" dirty="0"/>
              <a:t> </a:t>
            </a:r>
            <a:r>
              <a:rPr lang="en-US" sz="1200" b="0" kern="1200" dirty="0">
                <a:solidFill>
                  <a:schemeClr val="tx1"/>
                </a:solidFill>
                <a:effectLst/>
                <a:latin typeface="+mn-lt"/>
                <a:ea typeface="+mn-ea"/>
                <a:cs typeface="+mn-cs"/>
              </a:rPr>
              <a:t>c1</a:t>
            </a:r>
            <a:r>
              <a:rPr lang="en-US" dirty="0"/>
              <a:t> </a:t>
            </a:r>
            <a:r>
              <a:rPr lang="en-US" sz="1200" kern="1200" dirty="0">
                <a:solidFill>
                  <a:schemeClr val="tx1"/>
                </a:solidFill>
                <a:effectLst/>
                <a:latin typeface="+mn-lt"/>
                <a:ea typeface="+mn-ea"/>
                <a:cs typeface="+mn-cs"/>
              </a:rPr>
              <a:t>=</a:t>
            </a:r>
            <a:r>
              <a:rPr lang="en-US" dirty="0"/>
              <a:t> </a:t>
            </a:r>
            <a:r>
              <a:rPr lang="en-US" sz="1200" kern="1200" dirty="0">
                <a:solidFill>
                  <a:schemeClr val="tx1"/>
                </a:solidFill>
                <a:effectLst/>
                <a:latin typeface="+mn-lt"/>
                <a:ea typeface="+mn-ea"/>
                <a:cs typeface="+mn-cs"/>
              </a:rPr>
              <a:t>(</a:t>
            </a:r>
            <a:r>
              <a:rPr lang="en-US" sz="1200" b="0" kern="1200" dirty="0">
                <a:solidFill>
                  <a:schemeClr val="tx1"/>
                </a:solidFill>
                <a:effectLst/>
                <a:latin typeface="+mn-lt"/>
                <a:ea typeface="+mn-ea"/>
                <a:cs typeface="+mn-cs"/>
              </a:rPr>
              <a:t>select</a:t>
            </a:r>
            <a:r>
              <a:rPr lang="en-US" dirty="0"/>
              <a:t> </a:t>
            </a:r>
            <a:r>
              <a:rPr lang="en-US" sz="1200" b="0" kern="1200" dirty="0">
                <a:solidFill>
                  <a:schemeClr val="tx1"/>
                </a:solidFill>
                <a:effectLst/>
                <a:latin typeface="+mn-lt"/>
                <a:ea typeface="+mn-ea"/>
                <a:cs typeface="+mn-cs"/>
              </a:rPr>
              <a:t>x</a:t>
            </a:r>
            <a:r>
              <a:rPr lang="en-US" dirty="0"/>
              <a:t> </a:t>
            </a:r>
            <a:r>
              <a:rPr lang="en-US" sz="1200" b="0" kern="1200" dirty="0">
                <a:solidFill>
                  <a:schemeClr val="tx1"/>
                </a:solidFill>
                <a:effectLst/>
                <a:latin typeface="+mn-lt"/>
                <a:ea typeface="+mn-ea"/>
                <a:cs typeface="+mn-cs"/>
              </a:rPr>
              <a:t>from</a:t>
            </a:r>
            <a:r>
              <a:rPr lang="en-US" dirty="0"/>
              <a:t> </a:t>
            </a:r>
            <a:r>
              <a:rPr lang="en-US" sz="1200" b="0" kern="1200" dirty="0">
                <a:solidFill>
                  <a:schemeClr val="tx1"/>
                </a:solidFill>
                <a:effectLst/>
                <a:latin typeface="+mn-lt"/>
                <a:ea typeface="+mn-ea"/>
                <a:cs typeface="+mn-cs"/>
              </a:rPr>
              <a:t>table2</a:t>
            </a:r>
            <a:r>
              <a:rPr lang="en-US" dirty="0"/>
              <a:t> </a:t>
            </a:r>
            <a:r>
              <a:rPr lang="en-US" sz="1200" b="0" kern="1200" dirty="0">
                <a:solidFill>
                  <a:schemeClr val="tx1"/>
                </a:solidFill>
                <a:effectLst/>
                <a:latin typeface="+mn-lt"/>
                <a:ea typeface="+mn-ea"/>
                <a:cs typeface="+mn-cs"/>
              </a:rPr>
              <a:t>where</a:t>
            </a:r>
            <a:r>
              <a:rPr lang="en-US" dirty="0"/>
              <a:t> </a:t>
            </a:r>
            <a:r>
              <a:rPr lang="en-US" sz="1200" b="0" kern="1200" dirty="0">
                <a:solidFill>
                  <a:schemeClr val="tx1"/>
                </a:solidFill>
                <a:effectLst/>
                <a:latin typeface="+mn-lt"/>
                <a:ea typeface="+mn-ea"/>
                <a:cs typeface="+mn-cs"/>
              </a:rPr>
              <a:t>y</a:t>
            </a:r>
            <a:r>
              <a:rPr lang="en-US" dirty="0"/>
              <a:t> </a:t>
            </a:r>
            <a:r>
              <a:rPr lang="en-US" sz="1200" kern="1200" dirty="0">
                <a:solidFill>
                  <a:schemeClr val="tx1"/>
                </a:solidFill>
                <a:effectLst/>
                <a:latin typeface="+mn-lt"/>
                <a:ea typeface="+mn-ea"/>
                <a:cs typeface="+mn-cs"/>
              </a:rPr>
              <a:t>=</a:t>
            </a:r>
            <a:r>
              <a:rPr lang="en-US" dirty="0"/>
              <a:t> </a:t>
            </a:r>
            <a:r>
              <a:rPr lang="en-US" sz="1200" b="0" kern="1200" dirty="0">
                <a:solidFill>
                  <a:schemeClr val="tx1"/>
                </a:solidFill>
                <a:effectLst/>
                <a:latin typeface="+mn-lt"/>
                <a:ea typeface="+mn-ea"/>
                <a:cs typeface="+mn-cs"/>
              </a:rPr>
              <a:t>table1</a:t>
            </a:r>
            <a:r>
              <a:rPr lang="en-US" sz="1200" kern="1200" dirty="0">
                <a:solidFill>
                  <a:schemeClr val="tx1"/>
                </a:solidFill>
                <a:effectLst/>
                <a:latin typeface="+mn-lt"/>
                <a:ea typeface="+mn-ea"/>
                <a:cs typeface="+mn-cs"/>
              </a:rPr>
              <a:t>.</a:t>
            </a:r>
            <a:r>
              <a:rPr lang="en-US" sz="1200" b="0" kern="1200" dirty="0">
                <a:solidFill>
                  <a:schemeClr val="tx1"/>
                </a:solidFill>
                <a:effectLst/>
                <a:latin typeface="+mn-lt"/>
                <a:ea typeface="+mn-ea"/>
                <a:cs typeface="+mn-cs"/>
              </a:rPr>
              <a:t>c2</a:t>
            </a:r>
            <a:r>
              <a:rPr lang="en-US" sz="1200" kern="1200" dirty="0">
                <a:solidFill>
                  <a:schemeClr val="tx1"/>
                </a:solidFill>
                <a:effectLst/>
                <a:latin typeface="+mn-lt"/>
                <a:ea typeface="+mn-ea"/>
                <a:cs typeface="+mn-cs"/>
              </a:rPr>
              <a:t>);</a:t>
            </a:r>
          </a:p>
          <a:p>
            <a:endParaRPr lang="en-US" sz="120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uncorrelated subquery in a where clause. The subquery gets the per capita GDP of Brazil, and the outer query selects all the jobs (in any country) that pay less than the per-capita GDP of Brazil.</a:t>
            </a:r>
          </a:p>
          <a:p>
            <a:r>
              <a:rPr lang="en-US" sz="1200" b="0" i="0" kern="1200" dirty="0">
                <a:solidFill>
                  <a:schemeClr val="tx1"/>
                </a:solidFill>
                <a:effectLst/>
                <a:latin typeface="+mn-lt"/>
                <a:ea typeface="+mn-ea"/>
                <a:cs typeface="+mn-cs"/>
              </a:rPr>
              <a:t>The subquery is uncorrelated because the value that it returns does not depend upon any column of the outer query. </a:t>
            </a:r>
          </a:p>
          <a:p>
            <a:r>
              <a:rPr lang="en-US" sz="1200" b="0" i="0" kern="1200" dirty="0">
                <a:solidFill>
                  <a:schemeClr val="tx1"/>
                </a:solidFill>
                <a:effectLst/>
                <a:latin typeface="+mn-lt"/>
                <a:ea typeface="+mn-ea"/>
                <a:cs typeface="+mn-cs"/>
              </a:rPr>
              <a:t>The subquery only needs to be called once during the entire execution of the outer query.</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Uncorrelated - select </a:t>
            </a:r>
            <a:r>
              <a:rPr lang="en-US" sz="1200" b="0" kern="1200" dirty="0" err="1">
                <a:solidFill>
                  <a:schemeClr val="tx1"/>
                </a:solidFill>
                <a:effectLst/>
                <a:latin typeface="+mn-lt"/>
                <a:ea typeface="+mn-ea"/>
                <a:cs typeface="+mn-cs"/>
              </a:rPr>
              <a:t>p.name</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p.annual_wage</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p.country</a:t>
            </a:r>
            <a:r>
              <a:rPr lang="en-US" sz="1200" b="0" kern="1200" dirty="0">
                <a:solidFill>
                  <a:schemeClr val="tx1"/>
                </a:solidFill>
                <a:effectLst/>
                <a:latin typeface="+mn-lt"/>
                <a:ea typeface="+mn-ea"/>
                <a:cs typeface="+mn-cs"/>
              </a:rPr>
              <a:t> from pay as p where </a:t>
            </a:r>
            <a:r>
              <a:rPr lang="en-US" sz="1200" b="0" kern="1200" dirty="0" err="1">
                <a:solidFill>
                  <a:schemeClr val="tx1"/>
                </a:solidFill>
                <a:effectLst/>
                <a:latin typeface="+mn-lt"/>
                <a:ea typeface="+mn-ea"/>
                <a:cs typeface="+mn-cs"/>
              </a:rPr>
              <a:t>p.annual_wage</a:t>
            </a:r>
            <a:r>
              <a:rPr lang="en-US" sz="1200" b="0" kern="1200" dirty="0">
                <a:solidFill>
                  <a:schemeClr val="tx1"/>
                </a:solidFill>
                <a:effectLst/>
                <a:latin typeface="+mn-lt"/>
                <a:ea typeface="+mn-ea"/>
                <a:cs typeface="+mn-cs"/>
              </a:rPr>
              <a:t> &lt; (select </a:t>
            </a:r>
            <a:r>
              <a:rPr lang="en-US" sz="1200" b="0" kern="1200" dirty="0" err="1">
                <a:solidFill>
                  <a:schemeClr val="tx1"/>
                </a:solidFill>
                <a:effectLst/>
                <a:latin typeface="+mn-lt"/>
                <a:ea typeface="+mn-ea"/>
                <a:cs typeface="+mn-cs"/>
              </a:rPr>
              <a:t>per_capita_gdp</a:t>
            </a:r>
            <a:r>
              <a:rPr lang="en-US" sz="1200" b="0" kern="1200" dirty="0">
                <a:solidFill>
                  <a:schemeClr val="tx1"/>
                </a:solidFill>
                <a:effectLst/>
                <a:latin typeface="+mn-lt"/>
                <a:ea typeface="+mn-ea"/>
                <a:cs typeface="+mn-cs"/>
              </a:rPr>
              <a:t> from </a:t>
            </a:r>
            <a:r>
              <a:rPr lang="en-US" sz="1200" b="0" kern="1200" dirty="0" err="1">
                <a:solidFill>
                  <a:schemeClr val="tx1"/>
                </a:solidFill>
                <a:effectLst/>
                <a:latin typeface="+mn-lt"/>
                <a:ea typeface="+mn-ea"/>
                <a:cs typeface="+mn-cs"/>
              </a:rPr>
              <a:t>international_gdp</a:t>
            </a:r>
            <a:r>
              <a:rPr lang="en-US" sz="1200" b="0" kern="1200" dirty="0">
                <a:solidFill>
                  <a:schemeClr val="tx1"/>
                </a:solidFill>
                <a:effectLst/>
                <a:latin typeface="+mn-lt"/>
                <a:ea typeface="+mn-ea"/>
                <a:cs typeface="+mn-cs"/>
              </a:rPr>
              <a:t> where name = 'Brazil’); </a:t>
            </a:r>
          </a:p>
          <a:p>
            <a:endParaRPr lang="en-US" sz="1200" b="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correlated subquery in a where clause. The query lists jobs where the annual pay of the job is less than the per-capita GDP in that country. </a:t>
            </a:r>
          </a:p>
          <a:p>
            <a:r>
              <a:rPr lang="en-US" sz="1200" b="0" i="0" kern="1200" dirty="0">
                <a:solidFill>
                  <a:schemeClr val="tx1"/>
                </a:solidFill>
                <a:effectLst/>
                <a:latin typeface="+mn-lt"/>
                <a:ea typeface="+mn-ea"/>
                <a:cs typeface="+mn-cs"/>
              </a:rPr>
              <a:t>This subquery is correlated because it is called once for each row in the outer query and is passed a value, </a:t>
            </a:r>
            <a:r>
              <a:rPr lang="en-US" sz="1200" b="0" i="0" kern="1200" dirty="0" err="1">
                <a:solidFill>
                  <a:schemeClr val="tx1"/>
                </a:solidFill>
                <a:effectLst/>
                <a:latin typeface="+mn-lt"/>
                <a:ea typeface="+mn-ea"/>
                <a:cs typeface="+mn-cs"/>
              </a:rPr>
              <a:t>p.country</a:t>
            </a:r>
            <a:r>
              <a:rPr lang="en-US" sz="1200" b="0" i="0" kern="1200" dirty="0">
                <a:solidFill>
                  <a:schemeClr val="tx1"/>
                </a:solidFill>
                <a:effectLst/>
                <a:latin typeface="+mn-lt"/>
                <a:ea typeface="+mn-ea"/>
                <a:cs typeface="+mn-cs"/>
              </a:rPr>
              <a:t> (country name), from the row.</a:t>
            </a:r>
          </a:p>
          <a:p>
            <a:endParaRPr lang="en-US" sz="1200" b="0" i="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Correlated sub query - select </a:t>
            </a:r>
            <a:r>
              <a:rPr lang="en-US" sz="1200" b="0" kern="1200" dirty="0" err="1">
                <a:solidFill>
                  <a:schemeClr val="tx1"/>
                </a:solidFill>
                <a:effectLst/>
                <a:latin typeface="+mn-lt"/>
                <a:ea typeface="+mn-ea"/>
                <a:cs typeface="+mn-cs"/>
              </a:rPr>
              <a:t>p.name</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p.annual_wage</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p.country</a:t>
            </a:r>
            <a:r>
              <a:rPr lang="en-US" sz="1200" b="0" kern="1200" dirty="0">
                <a:solidFill>
                  <a:schemeClr val="tx1"/>
                </a:solidFill>
                <a:effectLst/>
                <a:latin typeface="+mn-lt"/>
                <a:ea typeface="+mn-ea"/>
                <a:cs typeface="+mn-cs"/>
              </a:rPr>
              <a:t> from pay as p where </a:t>
            </a:r>
            <a:r>
              <a:rPr lang="en-US" sz="1200" b="0" kern="1200" dirty="0" err="1">
                <a:solidFill>
                  <a:schemeClr val="tx1"/>
                </a:solidFill>
                <a:effectLst/>
                <a:latin typeface="+mn-lt"/>
                <a:ea typeface="+mn-ea"/>
                <a:cs typeface="+mn-cs"/>
              </a:rPr>
              <a:t>p.annual_wage</a:t>
            </a:r>
            <a:r>
              <a:rPr lang="en-US" sz="1200" b="0" kern="1200" dirty="0">
                <a:solidFill>
                  <a:schemeClr val="tx1"/>
                </a:solidFill>
                <a:effectLst/>
                <a:latin typeface="+mn-lt"/>
                <a:ea typeface="+mn-ea"/>
                <a:cs typeface="+mn-cs"/>
              </a:rPr>
              <a:t> &lt; (select max(</a:t>
            </a:r>
            <a:r>
              <a:rPr lang="en-US" sz="1200" b="0" kern="1200" dirty="0" err="1">
                <a:solidFill>
                  <a:schemeClr val="tx1"/>
                </a:solidFill>
                <a:effectLst/>
                <a:latin typeface="+mn-lt"/>
                <a:ea typeface="+mn-ea"/>
                <a:cs typeface="+mn-cs"/>
              </a:rPr>
              <a:t>per_capita_gdp</a:t>
            </a:r>
            <a:r>
              <a:rPr lang="en-US" sz="1200" b="0" kern="1200" dirty="0">
                <a:solidFill>
                  <a:schemeClr val="tx1"/>
                </a:solidFill>
                <a:effectLst/>
                <a:latin typeface="+mn-lt"/>
                <a:ea typeface="+mn-ea"/>
                <a:cs typeface="+mn-cs"/>
              </a:rPr>
              <a:t>) from </a:t>
            </a:r>
            <a:r>
              <a:rPr lang="en-US" sz="1200" b="0" kern="1200" dirty="0" err="1">
                <a:solidFill>
                  <a:schemeClr val="tx1"/>
                </a:solidFill>
                <a:effectLst/>
                <a:latin typeface="+mn-lt"/>
                <a:ea typeface="+mn-ea"/>
                <a:cs typeface="+mn-cs"/>
              </a:rPr>
              <a:t>international_gdp</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i</a:t>
            </a:r>
            <a:r>
              <a:rPr lang="en-US" sz="1200" b="0" kern="1200" dirty="0">
                <a:solidFill>
                  <a:schemeClr val="tx1"/>
                </a:solidFill>
                <a:effectLst/>
                <a:latin typeface="+mn-lt"/>
                <a:ea typeface="+mn-ea"/>
                <a:cs typeface="+mn-cs"/>
              </a:rPr>
              <a:t> where </a:t>
            </a:r>
            <a:r>
              <a:rPr lang="en-US" sz="1200" b="0" kern="1200" dirty="0" err="1">
                <a:solidFill>
                  <a:schemeClr val="tx1"/>
                </a:solidFill>
                <a:effectLst/>
                <a:latin typeface="+mn-lt"/>
                <a:ea typeface="+mn-ea"/>
                <a:cs typeface="+mn-cs"/>
              </a:rPr>
              <a:t>p.country</a:t>
            </a:r>
            <a:r>
              <a:rPr lang="en-US" sz="1200" b="0" kern="1200" dirty="0">
                <a:solidFill>
                  <a:schemeClr val="tx1"/>
                </a:solidFill>
                <a:effectLst/>
                <a:latin typeface="+mn-lt"/>
                <a:ea typeface="+mn-ea"/>
                <a:cs typeface="+mn-cs"/>
              </a:rPr>
              <a:t> = </a:t>
            </a:r>
            <a:r>
              <a:rPr lang="en-US" sz="1200" b="0" kern="1200" dirty="0" err="1">
                <a:solidFill>
                  <a:schemeClr val="tx1"/>
                </a:solidFill>
                <a:effectLst/>
                <a:latin typeface="+mn-lt"/>
                <a:ea typeface="+mn-ea"/>
                <a:cs typeface="+mn-cs"/>
              </a:rPr>
              <a:t>i.name</a:t>
            </a:r>
            <a:r>
              <a:rPr lang="en-US" sz="1200" b="0" kern="1200" dirty="0">
                <a:solidFill>
                  <a:schemeClr val="tx1"/>
                </a:solidFill>
                <a:effectLst/>
                <a:latin typeface="+mn-lt"/>
                <a:ea typeface="+mn-ea"/>
                <a:cs typeface="+mn-cs"/>
              </a:rPr>
              <a:t>);</a:t>
            </a:r>
          </a:p>
          <a:p>
            <a:endParaRPr lang="en-US" dirty="0"/>
          </a:p>
        </p:txBody>
      </p:sp>
      <p:sp>
        <p:nvSpPr>
          <p:cNvPr id="4" name="Slide Number Placeholder 3"/>
          <p:cNvSpPr>
            <a:spLocks noGrp="1"/>
          </p:cNvSpPr>
          <p:nvPr>
            <p:ph type="sldNum" sz="quarter" idx="5"/>
          </p:nvPr>
        </p:nvSpPr>
        <p:spPr/>
        <p:txBody>
          <a:bodyPr/>
          <a:lstStyle/>
          <a:p>
            <a:fld id="{508CA472-7F2E-4E76-B936-E2F0FA71052E}" type="slidenum">
              <a:rPr lang="en-US" smtClean="0"/>
              <a:t>11</a:t>
            </a:fld>
            <a:endParaRPr lang="en-US"/>
          </a:p>
        </p:txBody>
      </p:sp>
    </p:spTree>
    <p:extLst>
      <p:ext uri="{BB962C8B-B14F-4D97-AF65-F5344CB8AC3E}">
        <p14:creationId xmlns:p14="http://schemas.microsoft.com/office/powerpoint/2010/main" val="39476539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Where can you put subqueries  ( use slide I created for SQL class) </a:t>
            </a:r>
          </a:p>
          <a:p>
            <a:r>
              <a:rPr lang="en-US" sz="1200" b="0" i="0" u="none" strike="noStrike" kern="1200" dirty="0">
                <a:solidFill>
                  <a:schemeClr val="tx1"/>
                </a:solidFill>
                <a:effectLst/>
                <a:latin typeface="+mn-lt"/>
                <a:ea typeface="+mn-ea"/>
                <a:cs typeface="+mn-cs"/>
                <a:hlinkClick r:id="rId3"/>
              </a:rPr>
              <a:t>Subquery operators</a:t>
            </a:r>
            <a:r>
              <a:rPr lang="en-US" sz="1200" b="0" i="0" kern="1200" dirty="0">
                <a:solidFill>
                  <a:schemeClr val="tx1"/>
                </a:solidFill>
                <a:effectLst/>
                <a:latin typeface="+mn-lt"/>
                <a:ea typeface="+mn-ea"/>
                <a:cs typeface="+mn-cs"/>
              </a:rPr>
              <a:t> operate on nested query expressions. They can be used to compute values that are:</a:t>
            </a:r>
          </a:p>
          <a:p>
            <a:r>
              <a:rPr lang="en-US" sz="1200" b="0" i="0" kern="1200" dirty="0">
                <a:solidFill>
                  <a:schemeClr val="tx1"/>
                </a:solidFill>
                <a:effectLst/>
                <a:latin typeface="+mn-lt"/>
                <a:ea typeface="+mn-ea"/>
                <a:cs typeface="+mn-cs"/>
              </a:rPr>
              <a:t>Returned in a </a:t>
            </a:r>
            <a:r>
              <a:rPr lang="en-US" sz="1200" b="0" i="0" u="none" strike="noStrike" kern="1200" dirty="0">
                <a:solidFill>
                  <a:schemeClr val="tx1"/>
                </a:solidFill>
                <a:effectLst/>
                <a:latin typeface="+mn-lt"/>
                <a:ea typeface="+mn-ea"/>
                <a:cs typeface="+mn-cs"/>
                <a:hlinkClick r:id="rId4"/>
              </a:rPr>
              <a:t>SELECT</a:t>
            </a:r>
            <a:r>
              <a:rPr lang="en-US" sz="1200" b="0" i="0" kern="1200" dirty="0">
                <a:solidFill>
                  <a:schemeClr val="tx1"/>
                </a:solidFill>
                <a:effectLst/>
                <a:latin typeface="+mn-lt"/>
                <a:ea typeface="+mn-ea"/>
                <a:cs typeface="+mn-cs"/>
              </a:rPr>
              <a:t> list.</a:t>
            </a:r>
          </a:p>
          <a:p>
            <a:r>
              <a:rPr lang="en-US" sz="1200" b="0" i="0" kern="1200" dirty="0">
                <a:solidFill>
                  <a:schemeClr val="tx1"/>
                </a:solidFill>
                <a:effectLst/>
                <a:latin typeface="+mn-lt"/>
                <a:ea typeface="+mn-ea"/>
                <a:cs typeface="+mn-cs"/>
              </a:rPr>
              <a:t>Grouped in a </a:t>
            </a:r>
            <a:r>
              <a:rPr lang="en-US" sz="1200" b="0" i="0" u="none" strike="noStrike" kern="1200" dirty="0">
                <a:solidFill>
                  <a:schemeClr val="tx1"/>
                </a:solidFill>
                <a:effectLst/>
                <a:latin typeface="+mn-lt"/>
                <a:ea typeface="+mn-ea"/>
                <a:cs typeface="+mn-cs"/>
                <a:hlinkClick r:id="rId5"/>
              </a:rPr>
              <a:t>GROUP BY</a:t>
            </a:r>
            <a:r>
              <a:rPr lang="en-US" sz="1200" b="0" i="0" kern="1200" dirty="0">
                <a:solidFill>
                  <a:schemeClr val="tx1"/>
                </a:solidFill>
                <a:effectLst/>
                <a:latin typeface="+mn-lt"/>
                <a:ea typeface="+mn-ea"/>
                <a:cs typeface="+mn-cs"/>
              </a:rPr>
              <a:t> clause.</a:t>
            </a:r>
          </a:p>
          <a:p>
            <a:r>
              <a:rPr lang="en-US" sz="1200" b="0" i="0" kern="1200" dirty="0">
                <a:solidFill>
                  <a:schemeClr val="tx1"/>
                </a:solidFill>
                <a:effectLst/>
                <a:latin typeface="+mn-lt"/>
                <a:ea typeface="+mn-ea"/>
                <a:cs typeface="+mn-cs"/>
              </a:rPr>
              <a:t>Compared with other expressions in the </a:t>
            </a:r>
            <a:r>
              <a:rPr lang="en-US" sz="1200" b="0" i="0" u="none" strike="noStrike" kern="1200" dirty="0">
                <a:solidFill>
                  <a:schemeClr val="tx1"/>
                </a:solidFill>
                <a:effectLst/>
                <a:latin typeface="+mn-lt"/>
                <a:ea typeface="+mn-ea"/>
                <a:cs typeface="+mn-cs"/>
                <a:hlinkClick r:id="rId6"/>
              </a:rPr>
              <a:t>WHERE</a:t>
            </a:r>
            <a:r>
              <a:rPr lang="en-US" sz="1200" b="0" i="0" kern="1200" dirty="0">
                <a:solidFill>
                  <a:schemeClr val="tx1"/>
                </a:solidFill>
                <a:effectLst/>
                <a:latin typeface="+mn-lt"/>
                <a:ea typeface="+mn-ea"/>
                <a:cs typeface="+mn-cs"/>
              </a:rPr>
              <a:t> or </a:t>
            </a:r>
            <a:r>
              <a:rPr lang="en-US" sz="1200" b="0" i="0" u="none" strike="noStrike" kern="1200" dirty="0">
                <a:solidFill>
                  <a:schemeClr val="tx1"/>
                </a:solidFill>
                <a:effectLst/>
                <a:latin typeface="+mn-lt"/>
                <a:ea typeface="+mn-ea"/>
                <a:cs typeface="+mn-cs"/>
                <a:hlinkClick r:id="rId7"/>
              </a:rPr>
              <a:t>HAVING</a:t>
            </a:r>
            <a:r>
              <a:rPr lang="en-US" sz="1200" b="0" i="0" kern="1200" dirty="0">
                <a:solidFill>
                  <a:schemeClr val="tx1"/>
                </a:solidFill>
                <a:effectLst/>
                <a:latin typeface="+mn-lt"/>
                <a:ea typeface="+mn-ea"/>
                <a:cs typeface="+mn-cs"/>
              </a:rPr>
              <a:t> clause</a:t>
            </a:r>
          </a:p>
          <a:p>
            <a:endParaRPr lang="en-US" dirty="0"/>
          </a:p>
          <a:p>
            <a:r>
              <a:rPr lang="en-US" sz="1200" b="0" i="0" kern="1200" dirty="0">
                <a:solidFill>
                  <a:schemeClr val="tx1"/>
                </a:solidFill>
                <a:effectLst/>
                <a:latin typeface="+mn-lt"/>
                <a:ea typeface="+mn-ea"/>
                <a:cs typeface="+mn-cs"/>
              </a:rPr>
              <a:t>Limitations</a:t>
            </a:r>
          </a:p>
          <a:p>
            <a:r>
              <a:rPr lang="en-US" sz="1200" b="0" i="0" kern="1200" dirty="0">
                <a:solidFill>
                  <a:schemeClr val="tx1"/>
                </a:solidFill>
                <a:effectLst/>
                <a:latin typeface="+mn-lt"/>
                <a:ea typeface="+mn-ea"/>
                <a:cs typeface="+mn-cs"/>
              </a:rPr>
              <a:t>Although subqueries can contain a wide range of SELECT statements, they have the following limitations:</a:t>
            </a:r>
          </a:p>
          <a:p>
            <a:r>
              <a:rPr lang="en-US" sz="1200" b="0" i="0" kern="1200" dirty="0">
                <a:solidFill>
                  <a:schemeClr val="tx1"/>
                </a:solidFill>
                <a:effectLst/>
                <a:latin typeface="+mn-lt"/>
                <a:ea typeface="+mn-ea"/>
                <a:cs typeface="+mn-cs"/>
              </a:rPr>
              <a:t>Some clauses are not allowed inside of ANY/ALL/NOT EXISTS subqueries.</a:t>
            </a:r>
          </a:p>
          <a:p>
            <a:r>
              <a:rPr lang="en-US" sz="1200" b="0" i="0" kern="1200" dirty="0">
                <a:solidFill>
                  <a:schemeClr val="tx1"/>
                </a:solidFill>
                <a:effectLst/>
                <a:latin typeface="+mn-lt"/>
                <a:ea typeface="+mn-ea"/>
                <a:cs typeface="+mn-cs"/>
              </a:rPr>
              <a:t>The only type of subquery that allows a </a:t>
            </a:r>
            <a:r>
              <a:rPr lang="en-US" sz="1200" b="0" i="0" u="none" strike="noStrike" kern="1200" dirty="0">
                <a:solidFill>
                  <a:schemeClr val="tx1"/>
                </a:solidFill>
                <a:effectLst/>
                <a:latin typeface="+mn-lt"/>
                <a:ea typeface="+mn-ea"/>
                <a:cs typeface="+mn-cs"/>
                <a:hlinkClick r:id="rId8"/>
              </a:rPr>
              <a:t>LIMIT / FETCH</a:t>
            </a:r>
            <a:r>
              <a:rPr lang="en-US" sz="1200" b="0" i="0" kern="1200" dirty="0">
                <a:solidFill>
                  <a:schemeClr val="tx1"/>
                </a:solidFill>
                <a:effectLst/>
                <a:latin typeface="+mn-lt"/>
                <a:ea typeface="+mn-ea"/>
                <a:cs typeface="+mn-cs"/>
              </a:rPr>
              <a:t> clause is an uncorrelated scalar subquery. Also, because an uncorrelated scalar subquery returns only 1 row, the LIMIT clause has little or no practical value inside a subquery.</a:t>
            </a:r>
          </a:p>
          <a:p>
            <a:endParaRPr lang="en-US" dirty="0"/>
          </a:p>
          <a:p>
            <a:endParaRPr lang="en-US" dirty="0"/>
          </a:p>
        </p:txBody>
      </p:sp>
      <p:sp>
        <p:nvSpPr>
          <p:cNvPr id="4" name="Slide Number Placeholder 3"/>
          <p:cNvSpPr>
            <a:spLocks noGrp="1"/>
          </p:cNvSpPr>
          <p:nvPr>
            <p:ph type="sldNum" sz="quarter" idx="5"/>
          </p:nvPr>
        </p:nvSpPr>
        <p:spPr/>
        <p:txBody>
          <a:bodyPr/>
          <a:lstStyle/>
          <a:p>
            <a:fld id="{508CA472-7F2E-4E76-B936-E2F0FA71052E}" type="slidenum">
              <a:rPr lang="en-US" smtClean="0"/>
              <a:t>12</a:t>
            </a:fld>
            <a:endParaRPr lang="en-US"/>
          </a:p>
        </p:txBody>
      </p:sp>
    </p:spTree>
    <p:extLst>
      <p:ext uri="{BB962C8B-B14F-4D97-AF65-F5344CB8AC3E}">
        <p14:creationId xmlns:p14="http://schemas.microsoft.com/office/powerpoint/2010/main" val="14143517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Pull up some examples of some code </a:t>
            </a:r>
          </a:p>
        </p:txBody>
      </p:sp>
      <p:sp>
        <p:nvSpPr>
          <p:cNvPr id="4" name="Slide Number Placeholder 3"/>
          <p:cNvSpPr>
            <a:spLocks noGrp="1"/>
          </p:cNvSpPr>
          <p:nvPr>
            <p:ph type="sldNum" sz="quarter" idx="5"/>
          </p:nvPr>
        </p:nvSpPr>
        <p:spPr/>
        <p:txBody>
          <a:bodyPr/>
          <a:lstStyle/>
          <a:p>
            <a:fld id="{508CA472-7F2E-4E76-B936-E2F0FA71052E}" type="slidenum">
              <a:rPr lang="en-US" smtClean="0"/>
              <a:t>13</a:t>
            </a:fld>
            <a:endParaRPr lang="en-US"/>
          </a:p>
        </p:txBody>
      </p:sp>
    </p:spTree>
    <p:extLst>
      <p:ext uri="{BB962C8B-B14F-4D97-AF65-F5344CB8AC3E}">
        <p14:creationId xmlns:p14="http://schemas.microsoft.com/office/powerpoint/2010/main" val="22448219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cap="none" dirty="0">
                <a:solidFill>
                  <a:schemeClr val="dk1"/>
                </a:solidFill>
                <a:effectLst/>
                <a:latin typeface="Calibri"/>
                <a:ea typeface="Calibri"/>
                <a:cs typeface="Calibri"/>
                <a:sym typeface="Calibri"/>
              </a:rPr>
              <a:t>Notice right away that the query with the CTE is easier to read and has less redundancy. When I ran this, the CTE statement scanned 1.3MB while the subquery one scanned 2.7MB, doubling the amount of bytes. Why is this? In the CTE query, the compiler knows you’re querying the same data set since it has saved it (albeit temporarily) as </a:t>
            </a:r>
            <a:r>
              <a:rPr lang="en-US" sz="1200" b="0" i="0" u="none" strike="noStrike" cap="none" dirty="0" err="1">
                <a:solidFill>
                  <a:schemeClr val="dk1"/>
                </a:solidFill>
                <a:effectLst/>
                <a:latin typeface="Calibri"/>
                <a:ea typeface="Calibri"/>
                <a:cs typeface="Calibri"/>
                <a:sym typeface="Calibri"/>
              </a:rPr>
              <a:t>avg_pet_count_over_time</a:t>
            </a:r>
            <a:r>
              <a:rPr lang="en-US" sz="1200" b="0" i="0" u="none" strike="noStrike" cap="none" dirty="0">
                <a:solidFill>
                  <a:schemeClr val="dk1"/>
                </a:solidFill>
                <a:effectLst/>
                <a:latin typeface="Calibri"/>
                <a:ea typeface="Calibri"/>
                <a:cs typeface="Calibri"/>
                <a:sym typeface="Calibri"/>
              </a:rPr>
              <a:t>. In the second query, even though the SQL is the exact same, the compiler does not realize they’re the same query until it runs them. Notice that we have to call the same query by the two distinct aliases: t1 and t2. Not only does this query take more compute and contain redundancy, it also forces us to call the same query two different names. This is misleading; life is much better when both the SQL compiler and your coworkers know when you’re using the same data set rather than creating a new one.</a:t>
            </a:r>
          </a:p>
          <a:p>
            <a:endParaRPr lang="en-US" sz="1200" b="0" i="0" u="none" strike="noStrike" cap="none" dirty="0">
              <a:solidFill>
                <a:schemeClr val="dk1"/>
              </a:solidFill>
              <a:effectLst/>
              <a:latin typeface="Calibri"/>
              <a:cs typeface="Calibri"/>
              <a:sym typeface="Calibri"/>
            </a:endParaRPr>
          </a:p>
          <a:p>
            <a:r>
              <a:rPr lang="en-US" sz="1200" b="0" i="0" u="none" strike="noStrike" cap="none" dirty="0">
                <a:solidFill>
                  <a:schemeClr val="dk1"/>
                </a:solidFill>
                <a:effectLst/>
                <a:latin typeface="Calibri"/>
                <a:ea typeface="Calibri"/>
                <a:cs typeface="Calibri"/>
                <a:sym typeface="Calibri"/>
              </a:rPr>
              <a:t>use subqueries in </a:t>
            </a:r>
            <a:r>
              <a:rPr lang="en-US" sz="1200" b="0" i="0" u="none" strike="noStrike" cap="none" dirty="0" err="1">
                <a:solidFill>
                  <a:schemeClr val="dk1"/>
                </a:solidFill>
                <a:effectLst/>
                <a:latin typeface="Calibri"/>
                <a:ea typeface="Calibri"/>
                <a:cs typeface="Calibri"/>
                <a:sym typeface="Calibri"/>
              </a:rPr>
              <a:t>adhoc</a:t>
            </a:r>
            <a:r>
              <a:rPr lang="en-US" sz="1200" b="0" i="0" u="none" strike="noStrike" cap="none" dirty="0">
                <a:solidFill>
                  <a:schemeClr val="dk1"/>
                </a:solidFill>
                <a:effectLst/>
                <a:latin typeface="Calibri"/>
                <a:ea typeface="Calibri"/>
                <a:cs typeface="Calibri"/>
                <a:sym typeface="Calibri"/>
              </a:rPr>
              <a:t> queries when you need results quickly. If the query is going to be read by others, run every day, or reused, try to use a CTE for readability and performance. Performance may not kick in until the CTE is used twice, but if the second JOIN has to be built in, your syntax will allow for that development more easily</a:t>
            </a:r>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695021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0"/>
        <p:cNvGrpSpPr/>
        <p:nvPr/>
      </p:nvGrpSpPr>
      <p:grpSpPr>
        <a:xfrm>
          <a:off x="0" y="0"/>
          <a:ext cx="0" cy="0"/>
          <a:chOff x="0" y="0"/>
          <a:chExt cx="0" cy="0"/>
        </a:xfrm>
      </p:grpSpPr>
      <p:sp>
        <p:nvSpPr>
          <p:cNvPr id="21" name="Google Shape;21;p4"/>
          <p:cNvSpPr txBox="1">
            <a:spLocks noGrp="1"/>
          </p:cNvSpPr>
          <p:nvPr>
            <p:ph type="title"/>
          </p:nvPr>
        </p:nvSpPr>
        <p:spPr>
          <a:xfrm>
            <a:off x="952497" y="324000"/>
            <a:ext cx="11232000" cy="90805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2" name="Google Shape;22;p4"/>
          <p:cNvSpPr txBox="1">
            <a:spLocks noGrp="1"/>
          </p:cNvSpPr>
          <p:nvPr>
            <p:ph type="body" idx="1"/>
          </p:nvPr>
        </p:nvSpPr>
        <p:spPr>
          <a:xfrm>
            <a:off x="828000" y="1512000"/>
            <a:ext cx="10512000" cy="4680000"/>
          </a:xfrm>
          <a:prstGeom prst="rect">
            <a:avLst/>
          </a:prstGeom>
          <a:noFill/>
          <a:ln>
            <a:noFill/>
          </a:ln>
        </p:spPr>
        <p:txBody>
          <a:bodyPr spcFirstLastPara="1" wrap="square" lIns="90000" tIns="46800" rIns="91425" bIns="45700" anchor="t" anchorCtr="0"/>
          <a:lstStyle>
            <a:lvl1pPr marL="457200" lvl="0" indent="-381000" algn="l">
              <a:lnSpc>
                <a:spcPct val="90000"/>
              </a:lnSpc>
              <a:spcBef>
                <a:spcPts val="1000"/>
              </a:spcBef>
              <a:spcAft>
                <a:spcPts val="0"/>
              </a:spcAft>
              <a:buClr>
                <a:srgbClr val="3F3F3F"/>
              </a:buClr>
              <a:buSzPts val="2400"/>
              <a:buFont typeface="Helvetica Neue Light"/>
              <a:buChar char="•"/>
              <a:defRPr sz="2400"/>
            </a:lvl1pPr>
            <a:lvl2pPr marL="914400" lvl="1" indent="-368300" algn="l">
              <a:lnSpc>
                <a:spcPct val="90000"/>
              </a:lnSpc>
              <a:spcBef>
                <a:spcPts val="500"/>
              </a:spcBef>
              <a:spcAft>
                <a:spcPts val="0"/>
              </a:spcAft>
              <a:buClr>
                <a:srgbClr val="3F3F3F"/>
              </a:buClr>
              <a:buSzPts val="2200"/>
              <a:buFont typeface="Helvetica Neue Light"/>
              <a:buChar char="•"/>
              <a:defRPr sz="2200"/>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3" name="Google Shape;23;p4"/>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1_Content with Caption">
  <p:cSld name="1_Content with Caption">
    <p:bg>
      <p:bgPr>
        <a:solidFill>
          <a:schemeClr val="lt1"/>
        </a:solidFill>
        <a:effectLst/>
      </p:bgPr>
    </p:bg>
    <p:spTree>
      <p:nvGrpSpPr>
        <p:cNvPr id="1" name="Shape 63"/>
        <p:cNvGrpSpPr/>
        <p:nvPr/>
      </p:nvGrpSpPr>
      <p:grpSpPr>
        <a:xfrm>
          <a:off x="0" y="0"/>
          <a:ext cx="0" cy="0"/>
          <a:chOff x="0" y="0"/>
          <a:chExt cx="0" cy="0"/>
        </a:xfrm>
      </p:grpSpPr>
      <p:sp>
        <p:nvSpPr>
          <p:cNvPr id="64" name="Google Shape;64;p14"/>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1_Blank">
  <p:cSld name="1_Blank">
    <p:bg>
      <p:bgPr>
        <a:blipFill>
          <a:blip r:embed="rId2">
            <a:alphaModFix/>
          </a:blip>
          <a:stretch>
            <a:fillRect/>
          </a:stretch>
        </a:blipFill>
        <a:effectLst/>
      </p:bgPr>
    </p:bg>
    <p:spTree>
      <p:nvGrpSpPr>
        <p:cNvPr id="1" name="Shape 65"/>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6"/>
          <p:cNvSpPr txBox="1">
            <a:spLocks noGrp="1"/>
          </p:cNvSpPr>
          <p:nvPr>
            <p:ph type="title"/>
          </p:nvPr>
        </p:nvSpPr>
        <p:spPr>
          <a:xfrm>
            <a:off x="952871" y="324000"/>
            <a:ext cx="11232000" cy="90720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3200"/>
              <a:buFont typeface="Helvetica Neue Light"/>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6"/>
          <p:cNvSpPr txBox="1">
            <a:spLocks noGrp="1"/>
          </p:cNvSpPr>
          <p:nvPr>
            <p:ph type="body" idx="1"/>
          </p:nvPr>
        </p:nvSpPr>
        <p:spPr>
          <a:xfrm>
            <a:off x="828000" y="1528306"/>
            <a:ext cx="10512000" cy="4680000"/>
          </a:xfrm>
          <a:prstGeom prst="rect">
            <a:avLst/>
          </a:prstGeom>
          <a:noFill/>
          <a:ln>
            <a:noFill/>
          </a:ln>
        </p:spPr>
        <p:txBody>
          <a:bodyPr spcFirstLastPara="1" wrap="square" lIns="90000" tIns="46800" rIns="91425" bIns="45700" anchor="t" anchorCtr="0"/>
          <a:lstStyle>
            <a:lvl1pPr marL="457200" lvl="0" indent="-228600" algn="l">
              <a:lnSpc>
                <a:spcPct val="90000"/>
              </a:lnSpc>
              <a:spcBef>
                <a:spcPts val="1000"/>
              </a:spcBef>
              <a:spcAft>
                <a:spcPts val="0"/>
              </a:spcAft>
              <a:buClr>
                <a:srgbClr val="888888"/>
              </a:buClr>
              <a:buSzPts val="1800"/>
              <a:buFont typeface="Helvetica Neue Light"/>
              <a:buNone/>
              <a:defRPr sz="1800">
                <a:solidFill>
                  <a:srgbClr val="888888"/>
                </a:solidFill>
              </a:defRPr>
            </a:lvl1pPr>
            <a:lvl2pPr marL="914400" lvl="1" indent="-228600" algn="l">
              <a:lnSpc>
                <a:spcPct val="90000"/>
              </a:lnSpc>
              <a:spcBef>
                <a:spcPts val="500"/>
              </a:spcBef>
              <a:spcAft>
                <a:spcPts val="0"/>
              </a:spcAft>
              <a:buClr>
                <a:srgbClr val="888888"/>
              </a:buClr>
              <a:buSzPts val="2000"/>
              <a:buFont typeface="Helvetica Neue Light"/>
              <a:buNone/>
              <a:defRPr sz="2000">
                <a:solidFill>
                  <a:srgbClr val="888888"/>
                </a:solidFill>
              </a:defRPr>
            </a:lvl2pPr>
            <a:lvl3pPr marL="1371600" lvl="2" indent="-228600" algn="l">
              <a:lnSpc>
                <a:spcPct val="90000"/>
              </a:lnSpc>
              <a:spcBef>
                <a:spcPts val="500"/>
              </a:spcBef>
              <a:spcAft>
                <a:spcPts val="0"/>
              </a:spcAft>
              <a:buClr>
                <a:srgbClr val="888888"/>
              </a:buClr>
              <a:buSzPts val="1800"/>
              <a:buFont typeface="Helvetica Neue Light"/>
              <a:buNone/>
              <a:defRPr sz="1800">
                <a:solidFill>
                  <a:srgbClr val="888888"/>
                </a:solidFill>
              </a:defRPr>
            </a:lvl3pPr>
            <a:lvl4pPr marL="1828800" lvl="3" indent="-228600" algn="l">
              <a:lnSpc>
                <a:spcPct val="90000"/>
              </a:lnSpc>
              <a:spcBef>
                <a:spcPts val="500"/>
              </a:spcBef>
              <a:spcAft>
                <a:spcPts val="0"/>
              </a:spcAft>
              <a:buClr>
                <a:srgbClr val="888888"/>
              </a:buClr>
              <a:buSzPts val="1600"/>
              <a:buFont typeface="Helvetica Neue Light"/>
              <a:buNone/>
              <a:defRPr sz="1600">
                <a:solidFill>
                  <a:srgbClr val="888888"/>
                </a:solidFill>
              </a:defRPr>
            </a:lvl4pPr>
            <a:lvl5pPr marL="2286000" lvl="4" indent="-228600" algn="l">
              <a:lnSpc>
                <a:spcPct val="90000"/>
              </a:lnSpc>
              <a:spcBef>
                <a:spcPts val="500"/>
              </a:spcBef>
              <a:spcAft>
                <a:spcPts val="0"/>
              </a:spcAft>
              <a:buClr>
                <a:srgbClr val="888888"/>
              </a:buClr>
              <a:buSzPts val="1600"/>
              <a:buFont typeface="Helvetica Neue Light"/>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0" name="Google Shape;30;p6"/>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31"/>
        <p:cNvGrpSpPr/>
        <p:nvPr/>
      </p:nvGrpSpPr>
      <p:grpSpPr>
        <a:xfrm>
          <a:off x="0" y="0"/>
          <a:ext cx="0" cy="0"/>
          <a:chOff x="0" y="0"/>
          <a:chExt cx="0" cy="0"/>
        </a:xfrm>
      </p:grpSpPr>
      <p:sp>
        <p:nvSpPr>
          <p:cNvPr id="32" name="Google Shape;32;p7"/>
          <p:cNvSpPr txBox="1">
            <a:spLocks noGrp="1"/>
          </p:cNvSpPr>
          <p:nvPr>
            <p:ph type="body" idx="1"/>
          </p:nvPr>
        </p:nvSpPr>
        <p:spPr>
          <a:xfrm>
            <a:off x="838200" y="1512000"/>
            <a:ext cx="5181600" cy="4781224"/>
          </a:xfrm>
          <a:prstGeom prst="rect">
            <a:avLst/>
          </a:prstGeom>
          <a:noFill/>
          <a:ln>
            <a:noFill/>
          </a:ln>
        </p:spPr>
        <p:txBody>
          <a:bodyPr spcFirstLastPara="1" wrap="square" lIns="90000" tIns="46800" rIns="91425" bIns="45700" anchor="t" anchorCtr="0"/>
          <a:lstStyle>
            <a:lvl1pPr marL="457200" lvl="0" indent="-342900" algn="l">
              <a:lnSpc>
                <a:spcPct val="90000"/>
              </a:lnSpc>
              <a:spcBef>
                <a:spcPts val="1000"/>
              </a:spcBef>
              <a:spcAft>
                <a:spcPts val="0"/>
              </a:spcAft>
              <a:buClr>
                <a:srgbClr val="3F3F3F"/>
              </a:buClr>
              <a:buSzPts val="1800"/>
              <a:buChar char="•"/>
              <a:defRPr/>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 name="Google Shape;33;p7"/>
          <p:cNvSpPr txBox="1">
            <a:spLocks noGrp="1"/>
          </p:cNvSpPr>
          <p:nvPr>
            <p:ph type="body" idx="2"/>
          </p:nvPr>
        </p:nvSpPr>
        <p:spPr>
          <a:xfrm>
            <a:off x="6172200" y="1512000"/>
            <a:ext cx="5181600" cy="4781224"/>
          </a:xfrm>
          <a:prstGeom prst="rect">
            <a:avLst/>
          </a:prstGeom>
          <a:noFill/>
          <a:ln>
            <a:noFill/>
          </a:ln>
        </p:spPr>
        <p:txBody>
          <a:bodyPr spcFirstLastPara="1" wrap="square" lIns="90000" tIns="46800" rIns="91425" bIns="45700" anchor="t" anchorCtr="0"/>
          <a:lstStyle>
            <a:lvl1pPr marL="457200" lvl="0" indent="-342900" algn="l">
              <a:lnSpc>
                <a:spcPct val="90000"/>
              </a:lnSpc>
              <a:spcBef>
                <a:spcPts val="1000"/>
              </a:spcBef>
              <a:spcAft>
                <a:spcPts val="0"/>
              </a:spcAft>
              <a:buClr>
                <a:srgbClr val="3F3F3F"/>
              </a:buClr>
              <a:buSzPts val="1800"/>
              <a:buChar char="•"/>
              <a:defRPr/>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4" name="Google Shape;34;p7"/>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
        <p:nvSpPr>
          <p:cNvPr id="35" name="Google Shape;35;p7"/>
          <p:cNvSpPr txBox="1">
            <a:spLocks noGrp="1"/>
          </p:cNvSpPr>
          <p:nvPr>
            <p:ph type="title"/>
          </p:nvPr>
        </p:nvSpPr>
        <p:spPr>
          <a:xfrm>
            <a:off x="954933" y="322261"/>
            <a:ext cx="11232000" cy="90720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6"/>
        <p:cNvGrpSpPr/>
        <p:nvPr/>
      </p:nvGrpSpPr>
      <p:grpSpPr>
        <a:xfrm>
          <a:off x="0" y="0"/>
          <a:ext cx="0" cy="0"/>
          <a:chOff x="0" y="0"/>
          <a:chExt cx="0" cy="0"/>
        </a:xfrm>
      </p:grpSpPr>
      <p:sp>
        <p:nvSpPr>
          <p:cNvPr id="37" name="Google Shape;37;p8"/>
          <p:cNvSpPr txBox="1">
            <a:spLocks noGrp="1"/>
          </p:cNvSpPr>
          <p:nvPr>
            <p:ph type="title"/>
          </p:nvPr>
        </p:nvSpPr>
        <p:spPr>
          <a:xfrm>
            <a:off x="954933" y="322261"/>
            <a:ext cx="11232000" cy="90720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 name="Google Shape;38;p8"/>
          <p:cNvSpPr txBox="1">
            <a:spLocks noGrp="1"/>
          </p:cNvSpPr>
          <p:nvPr>
            <p:ph type="body" idx="1"/>
          </p:nvPr>
        </p:nvSpPr>
        <p:spPr>
          <a:xfrm>
            <a:off x="839788" y="1512000"/>
            <a:ext cx="5157787" cy="823912"/>
          </a:xfrm>
          <a:prstGeom prst="rect">
            <a:avLst/>
          </a:prstGeom>
          <a:noFill/>
          <a:ln>
            <a:noFill/>
          </a:ln>
        </p:spPr>
        <p:txBody>
          <a:bodyPr spcFirstLastPara="1" wrap="square" lIns="90000" tIns="46800" rIns="91425" bIns="45700" anchor="ctr" anchorCtr="0"/>
          <a:lstStyle>
            <a:lvl1pPr marL="457200" lvl="0" indent="-228600" algn="l">
              <a:lnSpc>
                <a:spcPct val="90000"/>
              </a:lnSpc>
              <a:spcBef>
                <a:spcPts val="1000"/>
              </a:spcBef>
              <a:spcAft>
                <a:spcPts val="0"/>
              </a:spcAft>
              <a:buClr>
                <a:srgbClr val="F17E3A"/>
              </a:buClr>
              <a:buSzPts val="2400"/>
              <a:buFont typeface="Helvetica Neue Light"/>
              <a:buNone/>
              <a:defRPr sz="2400" b="0">
                <a:solidFill>
                  <a:srgbClr val="F17E3A"/>
                </a:solidFill>
              </a:defRPr>
            </a:lvl1pPr>
            <a:lvl2pPr marL="914400" lvl="1" indent="-228600" algn="l">
              <a:lnSpc>
                <a:spcPct val="90000"/>
              </a:lnSpc>
              <a:spcBef>
                <a:spcPts val="500"/>
              </a:spcBef>
              <a:spcAft>
                <a:spcPts val="0"/>
              </a:spcAft>
              <a:buClr>
                <a:srgbClr val="3F3F3F"/>
              </a:buClr>
              <a:buSzPts val="2000"/>
              <a:buFont typeface="Helvetica Neue Light"/>
              <a:buNone/>
              <a:defRPr sz="2000" b="1"/>
            </a:lvl2pPr>
            <a:lvl3pPr marL="1371600" lvl="2" indent="-228600" algn="l">
              <a:lnSpc>
                <a:spcPct val="90000"/>
              </a:lnSpc>
              <a:spcBef>
                <a:spcPts val="500"/>
              </a:spcBef>
              <a:spcAft>
                <a:spcPts val="0"/>
              </a:spcAft>
              <a:buClr>
                <a:srgbClr val="3F3F3F"/>
              </a:buClr>
              <a:buSzPts val="1800"/>
              <a:buFont typeface="Helvetica Neue Light"/>
              <a:buNone/>
              <a:defRPr sz="1800" b="1"/>
            </a:lvl3pPr>
            <a:lvl4pPr marL="1828800" lvl="3" indent="-228600" algn="l">
              <a:lnSpc>
                <a:spcPct val="90000"/>
              </a:lnSpc>
              <a:spcBef>
                <a:spcPts val="500"/>
              </a:spcBef>
              <a:spcAft>
                <a:spcPts val="0"/>
              </a:spcAft>
              <a:buClr>
                <a:srgbClr val="3F3F3F"/>
              </a:buClr>
              <a:buSzPts val="1600"/>
              <a:buFont typeface="Helvetica Neue Light"/>
              <a:buNone/>
              <a:defRPr sz="1600" b="1"/>
            </a:lvl4pPr>
            <a:lvl5pPr marL="2286000" lvl="4" indent="-228600" algn="l">
              <a:lnSpc>
                <a:spcPct val="90000"/>
              </a:lnSpc>
              <a:spcBef>
                <a:spcPts val="500"/>
              </a:spcBef>
              <a:spcAft>
                <a:spcPts val="0"/>
              </a:spcAft>
              <a:buClr>
                <a:srgbClr val="3F3F3F"/>
              </a:buClr>
              <a:buSzPts val="1600"/>
              <a:buFont typeface="Helvetica Neue Light"/>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39" name="Google Shape;39;p8"/>
          <p:cNvSpPr txBox="1">
            <a:spLocks noGrp="1"/>
          </p:cNvSpPr>
          <p:nvPr>
            <p:ph type="body" idx="2"/>
          </p:nvPr>
        </p:nvSpPr>
        <p:spPr>
          <a:xfrm>
            <a:off x="839788" y="2523567"/>
            <a:ext cx="5157787" cy="3767135"/>
          </a:xfrm>
          <a:prstGeom prst="rect">
            <a:avLst/>
          </a:prstGeom>
          <a:noFill/>
          <a:ln>
            <a:noFill/>
          </a:ln>
        </p:spPr>
        <p:txBody>
          <a:bodyPr spcFirstLastPara="1" wrap="square" lIns="90000" tIns="46800" rIns="91425" bIns="45700" anchor="t" anchorCtr="0"/>
          <a:lstStyle>
            <a:lvl1pPr marL="457200" lvl="0" indent="-381000" algn="l">
              <a:lnSpc>
                <a:spcPct val="90000"/>
              </a:lnSpc>
              <a:spcBef>
                <a:spcPts val="1000"/>
              </a:spcBef>
              <a:spcAft>
                <a:spcPts val="0"/>
              </a:spcAft>
              <a:buClr>
                <a:srgbClr val="3F3F3F"/>
              </a:buClr>
              <a:buSzPts val="2400"/>
              <a:buFont typeface="Helvetica Neue Light"/>
              <a:buChar char="•"/>
              <a:defRPr>
                <a:solidFill>
                  <a:srgbClr val="3F3F3F"/>
                </a:solidFill>
              </a:defRPr>
            </a:lvl1pPr>
            <a:lvl2pPr marL="914400" lvl="1" indent="-368300" algn="l">
              <a:lnSpc>
                <a:spcPct val="90000"/>
              </a:lnSpc>
              <a:spcBef>
                <a:spcPts val="500"/>
              </a:spcBef>
              <a:spcAft>
                <a:spcPts val="0"/>
              </a:spcAft>
              <a:buClr>
                <a:srgbClr val="3F3F3F"/>
              </a:buClr>
              <a:buSzPts val="2200"/>
              <a:buFont typeface="Helvetica Neue Light"/>
              <a:buChar char="•"/>
              <a:defRPr>
                <a:solidFill>
                  <a:srgbClr val="3F3F3F"/>
                </a:solidFill>
              </a:defRPr>
            </a:lvl2pPr>
            <a:lvl3pPr marL="1371600" lvl="2" indent="-355600" algn="l">
              <a:lnSpc>
                <a:spcPct val="90000"/>
              </a:lnSpc>
              <a:spcBef>
                <a:spcPts val="500"/>
              </a:spcBef>
              <a:spcAft>
                <a:spcPts val="0"/>
              </a:spcAft>
              <a:buClr>
                <a:srgbClr val="3F3F3F"/>
              </a:buClr>
              <a:buSzPts val="2000"/>
              <a:buFont typeface="Helvetica Neue Light"/>
              <a:buChar char="•"/>
              <a:defRPr>
                <a:solidFill>
                  <a:srgbClr val="3F3F3F"/>
                </a:solidFill>
              </a:defRPr>
            </a:lvl3pPr>
            <a:lvl4pPr marL="1828800" lvl="3" indent="-342900" algn="l">
              <a:lnSpc>
                <a:spcPct val="90000"/>
              </a:lnSpc>
              <a:spcBef>
                <a:spcPts val="500"/>
              </a:spcBef>
              <a:spcAft>
                <a:spcPts val="0"/>
              </a:spcAft>
              <a:buClr>
                <a:srgbClr val="3F3F3F"/>
              </a:buClr>
              <a:buSzPts val="1800"/>
              <a:buFont typeface="Helvetica Neue Light"/>
              <a:buChar char="•"/>
              <a:defRPr>
                <a:solidFill>
                  <a:srgbClr val="3F3F3F"/>
                </a:solidFill>
              </a:defRPr>
            </a:lvl4pPr>
            <a:lvl5pPr marL="2286000" lvl="4" indent="-330200" algn="l">
              <a:lnSpc>
                <a:spcPct val="90000"/>
              </a:lnSpc>
              <a:spcBef>
                <a:spcPts val="500"/>
              </a:spcBef>
              <a:spcAft>
                <a:spcPts val="0"/>
              </a:spcAft>
              <a:buClr>
                <a:srgbClr val="3F3F3F"/>
              </a:buClr>
              <a:buSzPts val="1600"/>
              <a:buFont typeface="Helvetica Neue Light"/>
              <a:buChar char="•"/>
              <a:defRPr>
                <a:solidFill>
                  <a:srgbClr val="3F3F3F"/>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p8"/>
          <p:cNvSpPr txBox="1">
            <a:spLocks noGrp="1"/>
          </p:cNvSpPr>
          <p:nvPr>
            <p:ph type="body" idx="3"/>
          </p:nvPr>
        </p:nvSpPr>
        <p:spPr>
          <a:xfrm>
            <a:off x="6172200" y="1512000"/>
            <a:ext cx="5183188" cy="823912"/>
          </a:xfrm>
          <a:prstGeom prst="rect">
            <a:avLst/>
          </a:prstGeom>
          <a:noFill/>
          <a:ln>
            <a:noFill/>
          </a:ln>
        </p:spPr>
        <p:txBody>
          <a:bodyPr spcFirstLastPara="1" wrap="square" lIns="90000" tIns="46800" rIns="91425" bIns="45700" anchor="ctr" anchorCtr="0"/>
          <a:lstStyle>
            <a:lvl1pPr marL="457200" lvl="0" indent="-228600" algn="l">
              <a:lnSpc>
                <a:spcPct val="90000"/>
              </a:lnSpc>
              <a:spcBef>
                <a:spcPts val="1000"/>
              </a:spcBef>
              <a:spcAft>
                <a:spcPts val="0"/>
              </a:spcAft>
              <a:buClr>
                <a:srgbClr val="F17E3A"/>
              </a:buClr>
              <a:buSzPts val="2400"/>
              <a:buFont typeface="Helvetica Neue Light"/>
              <a:buNone/>
              <a:defRPr sz="2400" b="0">
                <a:solidFill>
                  <a:srgbClr val="F17E3A"/>
                </a:solidFill>
              </a:defRPr>
            </a:lvl1pPr>
            <a:lvl2pPr marL="914400" lvl="1" indent="-228600" algn="l">
              <a:lnSpc>
                <a:spcPct val="90000"/>
              </a:lnSpc>
              <a:spcBef>
                <a:spcPts val="500"/>
              </a:spcBef>
              <a:spcAft>
                <a:spcPts val="0"/>
              </a:spcAft>
              <a:buClr>
                <a:srgbClr val="3F3F3F"/>
              </a:buClr>
              <a:buSzPts val="2000"/>
              <a:buFont typeface="Helvetica Neue Light"/>
              <a:buNone/>
              <a:defRPr sz="2000" b="1"/>
            </a:lvl2pPr>
            <a:lvl3pPr marL="1371600" lvl="2" indent="-228600" algn="l">
              <a:lnSpc>
                <a:spcPct val="90000"/>
              </a:lnSpc>
              <a:spcBef>
                <a:spcPts val="500"/>
              </a:spcBef>
              <a:spcAft>
                <a:spcPts val="0"/>
              </a:spcAft>
              <a:buClr>
                <a:srgbClr val="3F3F3F"/>
              </a:buClr>
              <a:buSzPts val="1800"/>
              <a:buFont typeface="Helvetica Neue Light"/>
              <a:buNone/>
              <a:defRPr sz="1800" b="1"/>
            </a:lvl3pPr>
            <a:lvl4pPr marL="1828800" lvl="3" indent="-228600" algn="l">
              <a:lnSpc>
                <a:spcPct val="90000"/>
              </a:lnSpc>
              <a:spcBef>
                <a:spcPts val="500"/>
              </a:spcBef>
              <a:spcAft>
                <a:spcPts val="0"/>
              </a:spcAft>
              <a:buClr>
                <a:srgbClr val="3F3F3F"/>
              </a:buClr>
              <a:buSzPts val="1600"/>
              <a:buFont typeface="Helvetica Neue Light"/>
              <a:buNone/>
              <a:defRPr sz="1600" b="1"/>
            </a:lvl4pPr>
            <a:lvl5pPr marL="2286000" lvl="4" indent="-228600" algn="l">
              <a:lnSpc>
                <a:spcPct val="90000"/>
              </a:lnSpc>
              <a:spcBef>
                <a:spcPts val="500"/>
              </a:spcBef>
              <a:spcAft>
                <a:spcPts val="0"/>
              </a:spcAft>
              <a:buClr>
                <a:srgbClr val="3F3F3F"/>
              </a:buClr>
              <a:buSzPts val="1600"/>
              <a:buFont typeface="Helvetica Neue Light"/>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1" name="Google Shape;41;p8"/>
          <p:cNvSpPr txBox="1">
            <a:spLocks noGrp="1"/>
          </p:cNvSpPr>
          <p:nvPr>
            <p:ph type="body" idx="4"/>
          </p:nvPr>
        </p:nvSpPr>
        <p:spPr>
          <a:xfrm>
            <a:off x="6172200" y="2523565"/>
            <a:ext cx="5183188" cy="3767135"/>
          </a:xfrm>
          <a:prstGeom prst="rect">
            <a:avLst/>
          </a:prstGeom>
          <a:noFill/>
          <a:ln>
            <a:noFill/>
          </a:ln>
        </p:spPr>
        <p:txBody>
          <a:bodyPr spcFirstLastPara="1" wrap="square" lIns="90000" tIns="46800" rIns="91425" bIns="45700" anchor="t" anchorCtr="0"/>
          <a:lstStyle>
            <a:lvl1pPr marL="457200" lvl="0" indent="-381000" algn="l">
              <a:lnSpc>
                <a:spcPct val="90000"/>
              </a:lnSpc>
              <a:spcBef>
                <a:spcPts val="1000"/>
              </a:spcBef>
              <a:spcAft>
                <a:spcPts val="0"/>
              </a:spcAft>
              <a:buClr>
                <a:srgbClr val="3F3F3F"/>
              </a:buClr>
              <a:buSzPts val="2400"/>
              <a:buFont typeface="Helvetica Neue Light"/>
              <a:buChar char="•"/>
              <a:defRPr>
                <a:solidFill>
                  <a:srgbClr val="3F3F3F"/>
                </a:solidFill>
              </a:defRPr>
            </a:lvl1pPr>
            <a:lvl2pPr marL="914400" lvl="1" indent="-368300" algn="l">
              <a:lnSpc>
                <a:spcPct val="90000"/>
              </a:lnSpc>
              <a:spcBef>
                <a:spcPts val="500"/>
              </a:spcBef>
              <a:spcAft>
                <a:spcPts val="0"/>
              </a:spcAft>
              <a:buClr>
                <a:srgbClr val="3F3F3F"/>
              </a:buClr>
              <a:buSzPts val="2200"/>
              <a:buFont typeface="Helvetica Neue Light"/>
              <a:buChar char="•"/>
              <a:defRPr>
                <a:solidFill>
                  <a:srgbClr val="3F3F3F"/>
                </a:solidFill>
              </a:defRPr>
            </a:lvl2pPr>
            <a:lvl3pPr marL="1371600" lvl="2" indent="-355600" algn="l">
              <a:lnSpc>
                <a:spcPct val="90000"/>
              </a:lnSpc>
              <a:spcBef>
                <a:spcPts val="500"/>
              </a:spcBef>
              <a:spcAft>
                <a:spcPts val="0"/>
              </a:spcAft>
              <a:buClr>
                <a:srgbClr val="3F3F3F"/>
              </a:buClr>
              <a:buSzPts val="2000"/>
              <a:buFont typeface="Helvetica Neue Light"/>
              <a:buChar char="•"/>
              <a:defRPr>
                <a:solidFill>
                  <a:srgbClr val="3F3F3F"/>
                </a:solidFill>
              </a:defRPr>
            </a:lvl3pPr>
            <a:lvl4pPr marL="1828800" lvl="3" indent="-342900" algn="l">
              <a:lnSpc>
                <a:spcPct val="90000"/>
              </a:lnSpc>
              <a:spcBef>
                <a:spcPts val="500"/>
              </a:spcBef>
              <a:spcAft>
                <a:spcPts val="0"/>
              </a:spcAft>
              <a:buClr>
                <a:srgbClr val="3F3F3F"/>
              </a:buClr>
              <a:buSzPts val="1800"/>
              <a:buFont typeface="Helvetica Neue Light"/>
              <a:buChar char="•"/>
              <a:defRPr>
                <a:solidFill>
                  <a:srgbClr val="3F3F3F"/>
                </a:solidFill>
              </a:defRPr>
            </a:lvl4pPr>
            <a:lvl5pPr marL="2286000" lvl="4" indent="-330200" algn="l">
              <a:lnSpc>
                <a:spcPct val="90000"/>
              </a:lnSpc>
              <a:spcBef>
                <a:spcPts val="500"/>
              </a:spcBef>
              <a:spcAft>
                <a:spcPts val="0"/>
              </a:spcAft>
              <a:buClr>
                <a:srgbClr val="3F3F3F"/>
              </a:buClr>
              <a:buSzPts val="1600"/>
              <a:buFont typeface="Helvetica Neue Light"/>
              <a:buChar char="•"/>
              <a:defRPr>
                <a:solidFill>
                  <a:srgbClr val="3F3F3F"/>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2" name="Google Shape;42;p8"/>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43"/>
        <p:cNvGrpSpPr/>
        <p:nvPr/>
      </p:nvGrpSpPr>
      <p:grpSpPr>
        <a:xfrm>
          <a:off x="0" y="0"/>
          <a:ext cx="0" cy="0"/>
          <a:chOff x="0" y="0"/>
          <a:chExt cx="0" cy="0"/>
        </a:xfrm>
      </p:grpSpPr>
      <p:sp>
        <p:nvSpPr>
          <p:cNvPr id="44" name="Google Shape;44;p9"/>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45"/>
        <p:cNvGrpSpPr/>
        <p:nvPr/>
      </p:nvGrpSpPr>
      <p:grpSpPr>
        <a:xfrm>
          <a:off x="0" y="0"/>
          <a:ext cx="0" cy="0"/>
          <a:chOff x="0" y="0"/>
          <a:chExt cx="0" cy="0"/>
        </a:xfrm>
      </p:grpSpPr>
      <p:sp>
        <p:nvSpPr>
          <p:cNvPr id="46" name="Google Shape;46;p10"/>
          <p:cNvSpPr txBox="1">
            <a:spLocks noGrp="1"/>
          </p:cNvSpPr>
          <p:nvPr>
            <p:ph type="title"/>
          </p:nvPr>
        </p:nvSpPr>
        <p:spPr>
          <a:xfrm>
            <a:off x="954000" y="324000"/>
            <a:ext cx="11232000" cy="907200"/>
          </a:xfrm>
          <a:prstGeom prst="rect">
            <a:avLst/>
          </a:prstGeom>
          <a:noFill/>
          <a:ln>
            <a:noFill/>
          </a:ln>
        </p:spPr>
        <p:txBody>
          <a:bodyPr spcFirstLastPara="1" wrap="square" lIns="91425" tIns="46800" rIns="91425" bIns="46800" anchor="ctr" anchorCtr="0"/>
          <a:lstStyle>
            <a:lvl1pPr lvl="0" algn="l">
              <a:lnSpc>
                <a:spcPct val="90000"/>
              </a:lnSpc>
              <a:spcBef>
                <a:spcPts val="0"/>
              </a:spcBef>
              <a:spcAft>
                <a:spcPts val="0"/>
              </a:spcAft>
              <a:buClr>
                <a:srgbClr val="233445"/>
              </a:buClr>
              <a:buSzPts val="3200"/>
              <a:buFont typeface="Helvetica Neue Light"/>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 name="Google Shape;47;p10"/>
          <p:cNvSpPr txBox="1">
            <a:spLocks noGrp="1"/>
          </p:cNvSpPr>
          <p:nvPr>
            <p:ph type="body" idx="1"/>
          </p:nvPr>
        </p:nvSpPr>
        <p:spPr>
          <a:xfrm>
            <a:off x="5180012" y="1512000"/>
            <a:ext cx="6172200" cy="4814047"/>
          </a:xfrm>
          <a:prstGeom prst="rect">
            <a:avLst/>
          </a:prstGeom>
          <a:noFill/>
          <a:ln>
            <a:noFill/>
          </a:ln>
        </p:spPr>
        <p:txBody>
          <a:bodyPr spcFirstLastPara="1" wrap="square" lIns="90000" tIns="46800" rIns="91425" bIns="45700" anchor="t" anchorCtr="0"/>
          <a:lstStyle>
            <a:lvl1pPr marL="457200" lvl="0" indent="-381000" algn="l">
              <a:lnSpc>
                <a:spcPct val="90000"/>
              </a:lnSpc>
              <a:spcBef>
                <a:spcPts val="1000"/>
              </a:spcBef>
              <a:spcAft>
                <a:spcPts val="0"/>
              </a:spcAft>
              <a:buClr>
                <a:srgbClr val="3F3F3F"/>
              </a:buClr>
              <a:buSzPts val="2400"/>
              <a:buFont typeface="Helvetica Neue Light"/>
              <a:buChar char="•"/>
              <a:defRPr sz="2400"/>
            </a:lvl1pPr>
            <a:lvl2pPr marL="914400" lvl="1" indent="-368300" algn="l">
              <a:lnSpc>
                <a:spcPct val="90000"/>
              </a:lnSpc>
              <a:spcBef>
                <a:spcPts val="500"/>
              </a:spcBef>
              <a:spcAft>
                <a:spcPts val="0"/>
              </a:spcAft>
              <a:buClr>
                <a:srgbClr val="3F3F3F"/>
              </a:buClr>
              <a:buSzPts val="2200"/>
              <a:buFont typeface="Helvetica Neue Light"/>
              <a:buChar char="•"/>
              <a:defRPr sz="2200"/>
            </a:lvl2pPr>
            <a:lvl3pPr marL="1371600" lvl="2" indent="-355600" algn="l">
              <a:lnSpc>
                <a:spcPct val="90000"/>
              </a:lnSpc>
              <a:spcBef>
                <a:spcPts val="500"/>
              </a:spcBef>
              <a:spcAft>
                <a:spcPts val="0"/>
              </a:spcAft>
              <a:buClr>
                <a:srgbClr val="3F3F3F"/>
              </a:buClr>
              <a:buSzPts val="2000"/>
              <a:buFont typeface="Helvetica Neue Light"/>
              <a:buChar char="•"/>
              <a:defRPr sz="2000"/>
            </a:lvl3pPr>
            <a:lvl4pPr marL="1828800" lvl="3" indent="-342900" algn="l">
              <a:lnSpc>
                <a:spcPct val="90000"/>
              </a:lnSpc>
              <a:spcBef>
                <a:spcPts val="500"/>
              </a:spcBef>
              <a:spcAft>
                <a:spcPts val="0"/>
              </a:spcAft>
              <a:buClr>
                <a:srgbClr val="3F3F3F"/>
              </a:buClr>
              <a:buSzPts val="1800"/>
              <a:buFont typeface="Helvetica Neue Light"/>
              <a:buChar char="•"/>
              <a:defRPr sz="1800"/>
            </a:lvl4pPr>
            <a:lvl5pPr marL="2286000" lvl="4" indent="-330200" algn="l">
              <a:lnSpc>
                <a:spcPct val="90000"/>
              </a:lnSpc>
              <a:spcBef>
                <a:spcPts val="500"/>
              </a:spcBef>
              <a:spcAft>
                <a:spcPts val="0"/>
              </a:spcAft>
              <a:buClr>
                <a:srgbClr val="3F3F3F"/>
              </a:buClr>
              <a:buSzPts val="1600"/>
              <a:buFont typeface="Helvetica Neue Light"/>
              <a:buChar char="•"/>
              <a:defRPr sz="16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48" name="Google Shape;48;p10"/>
          <p:cNvSpPr txBox="1">
            <a:spLocks noGrp="1"/>
          </p:cNvSpPr>
          <p:nvPr>
            <p:ph type="body" idx="2"/>
          </p:nvPr>
        </p:nvSpPr>
        <p:spPr>
          <a:xfrm>
            <a:off x="958053" y="1512000"/>
            <a:ext cx="3932237" cy="4814047"/>
          </a:xfrm>
          <a:prstGeom prst="rect">
            <a:avLst/>
          </a:prstGeom>
          <a:noFill/>
          <a:ln>
            <a:noFill/>
          </a:ln>
        </p:spPr>
        <p:txBody>
          <a:bodyPr spcFirstLastPara="1" wrap="square" lIns="90000" tIns="46800" rIns="91425" bIns="45700" anchor="t" anchorCtr="0"/>
          <a:lstStyle>
            <a:lvl1pPr marL="457200" lvl="0" indent="-228600" algn="l">
              <a:lnSpc>
                <a:spcPct val="90000"/>
              </a:lnSpc>
              <a:spcBef>
                <a:spcPts val="1000"/>
              </a:spcBef>
              <a:spcAft>
                <a:spcPts val="0"/>
              </a:spcAft>
              <a:buClr>
                <a:srgbClr val="3F3F3F"/>
              </a:buClr>
              <a:buSzPts val="1600"/>
              <a:buFont typeface="Helvetica Neue Light"/>
              <a:buNone/>
              <a:defRPr sz="1600"/>
            </a:lvl1pPr>
            <a:lvl2pPr marL="914400" lvl="1" indent="-228600" algn="l">
              <a:lnSpc>
                <a:spcPct val="90000"/>
              </a:lnSpc>
              <a:spcBef>
                <a:spcPts val="500"/>
              </a:spcBef>
              <a:spcAft>
                <a:spcPts val="0"/>
              </a:spcAft>
              <a:buClr>
                <a:srgbClr val="3F3F3F"/>
              </a:buClr>
              <a:buSzPts val="1400"/>
              <a:buFont typeface="Helvetica Neue Light"/>
              <a:buNone/>
              <a:defRPr sz="1400"/>
            </a:lvl2pPr>
            <a:lvl3pPr marL="1371600" lvl="2" indent="-228600" algn="l">
              <a:lnSpc>
                <a:spcPct val="90000"/>
              </a:lnSpc>
              <a:spcBef>
                <a:spcPts val="500"/>
              </a:spcBef>
              <a:spcAft>
                <a:spcPts val="0"/>
              </a:spcAft>
              <a:buClr>
                <a:srgbClr val="3F3F3F"/>
              </a:buClr>
              <a:buSzPts val="1200"/>
              <a:buFont typeface="Helvetica Neue Light"/>
              <a:buNone/>
              <a:defRPr sz="1200"/>
            </a:lvl3pPr>
            <a:lvl4pPr marL="1828800" lvl="3" indent="-228600" algn="l">
              <a:lnSpc>
                <a:spcPct val="90000"/>
              </a:lnSpc>
              <a:spcBef>
                <a:spcPts val="500"/>
              </a:spcBef>
              <a:spcAft>
                <a:spcPts val="0"/>
              </a:spcAft>
              <a:buClr>
                <a:srgbClr val="3F3F3F"/>
              </a:buClr>
              <a:buSzPts val="1000"/>
              <a:buFont typeface="Helvetica Neue Light"/>
              <a:buNone/>
              <a:defRPr sz="1000"/>
            </a:lvl4pPr>
            <a:lvl5pPr marL="2286000" lvl="4" indent="-228600" algn="l">
              <a:lnSpc>
                <a:spcPct val="90000"/>
              </a:lnSpc>
              <a:spcBef>
                <a:spcPts val="500"/>
              </a:spcBef>
              <a:spcAft>
                <a:spcPts val="0"/>
              </a:spcAft>
              <a:buClr>
                <a:srgbClr val="3F3F3F"/>
              </a:buClr>
              <a:buSzPts val="1000"/>
              <a:buFont typeface="Helvetica Neue Light"/>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49" name="Google Shape;49;p10"/>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50"/>
        <p:cNvGrpSpPr/>
        <p:nvPr/>
      </p:nvGrpSpPr>
      <p:grpSpPr>
        <a:xfrm>
          <a:off x="0" y="0"/>
          <a:ext cx="0" cy="0"/>
          <a:chOff x="0" y="0"/>
          <a:chExt cx="0" cy="0"/>
        </a:xfrm>
      </p:grpSpPr>
      <p:sp>
        <p:nvSpPr>
          <p:cNvPr id="51" name="Google Shape;51;p11"/>
          <p:cNvSpPr txBox="1">
            <a:spLocks noGrp="1"/>
          </p:cNvSpPr>
          <p:nvPr>
            <p:ph type="title"/>
          </p:nvPr>
        </p:nvSpPr>
        <p:spPr>
          <a:xfrm>
            <a:off x="954000" y="324000"/>
            <a:ext cx="11232000" cy="90720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3200"/>
              <a:buFont typeface="Helvetica Neue Light"/>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2" name="Google Shape;52;p11"/>
          <p:cNvSpPr>
            <a:spLocks noGrp="1"/>
          </p:cNvSpPr>
          <p:nvPr>
            <p:ph type="pic" idx="2"/>
          </p:nvPr>
        </p:nvSpPr>
        <p:spPr>
          <a:xfrm>
            <a:off x="5083172" y="1465729"/>
            <a:ext cx="6172200" cy="4777441"/>
          </a:xfrm>
          <a:prstGeom prst="rect">
            <a:avLst/>
          </a:prstGeom>
          <a:noFill/>
          <a:ln>
            <a:noFill/>
          </a:ln>
        </p:spPr>
        <p:txBody>
          <a:bodyPr spcFirstLastPara="1" wrap="square" lIns="90000" tIns="46800" rIns="91425" bIns="45700" anchor="t" anchorCtr="0"/>
          <a:lstStyle>
            <a:lvl1pPr marR="0" lvl="0" algn="l" rtl="0">
              <a:lnSpc>
                <a:spcPct val="90000"/>
              </a:lnSpc>
              <a:spcBef>
                <a:spcPts val="1000"/>
              </a:spcBef>
              <a:spcAft>
                <a:spcPts val="0"/>
              </a:spcAft>
              <a:buClr>
                <a:srgbClr val="3F3F3F"/>
              </a:buClr>
              <a:buSzPts val="3200"/>
              <a:buFont typeface="Helvetica Neue Light"/>
              <a:buNone/>
              <a:defRPr sz="3200" b="0" i="0" u="none" strike="noStrike" cap="none">
                <a:solidFill>
                  <a:srgbClr val="3F3F3F"/>
                </a:solidFill>
                <a:latin typeface="Helvetica Neue Light"/>
                <a:ea typeface="Helvetica Neue Light"/>
                <a:cs typeface="Helvetica Neue Light"/>
                <a:sym typeface="Helvetica Neue Light"/>
              </a:defRPr>
            </a:lvl1pPr>
            <a:lvl2pPr marR="0" lvl="1" algn="l" rtl="0">
              <a:lnSpc>
                <a:spcPct val="90000"/>
              </a:lnSpc>
              <a:spcBef>
                <a:spcPts val="500"/>
              </a:spcBef>
              <a:spcAft>
                <a:spcPts val="0"/>
              </a:spcAft>
              <a:buClr>
                <a:srgbClr val="3F3F3F"/>
              </a:buClr>
              <a:buSzPts val="2800"/>
              <a:buFont typeface="Helvetica Neue Light"/>
              <a:buNone/>
              <a:defRPr sz="2800" b="0" i="0" u="none" strike="noStrike" cap="none">
                <a:solidFill>
                  <a:srgbClr val="3F3F3F"/>
                </a:solidFill>
                <a:latin typeface="Helvetica Neue Light"/>
                <a:ea typeface="Helvetica Neue Light"/>
                <a:cs typeface="Helvetica Neue Light"/>
                <a:sym typeface="Helvetica Neue Light"/>
              </a:defRPr>
            </a:lvl2pPr>
            <a:lvl3pPr marR="0" lvl="2" algn="l" rtl="0">
              <a:lnSpc>
                <a:spcPct val="90000"/>
              </a:lnSpc>
              <a:spcBef>
                <a:spcPts val="500"/>
              </a:spcBef>
              <a:spcAft>
                <a:spcPts val="0"/>
              </a:spcAft>
              <a:buClr>
                <a:srgbClr val="3F3F3F"/>
              </a:buClr>
              <a:buSzPts val="2400"/>
              <a:buFont typeface="Helvetica Neue Light"/>
              <a:buNone/>
              <a:defRPr sz="2400" b="0" i="0" u="none" strike="noStrike" cap="none">
                <a:solidFill>
                  <a:srgbClr val="3F3F3F"/>
                </a:solidFill>
                <a:latin typeface="Helvetica Neue Light"/>
                <a:ea typeface="Helvetica Neue Light"/>
                <a:cs typeface="Helvetica Neue Light"/>
                <a:sym typeface="Helvetica Neue Light"/>
              </a:defRPr>
            </a:lvl3pPr>
            <a:lvl4pPr marR="0" lvl="3" algn="l" rtl="0">
              <a:lnSpc>
                <a:spcPct val="90000"/>
              </a:lnSpc>
              <a:spcBef>
                <a:spcPts val="500"/>
              </a:spcBef>
              <a:spcAft>
                <a:spcPts val="0"/>
              </a:spcAft>
              <a:buClr>
                <a:srgbClr val="3F3F3F"/>
              </a:buClr>
              <a:buSzPts val="2000"/>
              <a:buFont typeface="Helvetica Neue Light"/>
              <a:buNone/>
              <a:defRPr sz="2000" b="0" i="0" u="none" strike="noStrike" cap="none">
                <a:solidFill>
                  <a:srgbClr val="3F3F3F"/>
                </a:solidFill>
                <a:latin typeface="Helvetica Neue Light"/>
                <a:ea typeface="Helvetica Neue Light"/>
                <a:cs typeface="Helvetica Neue Light"/>
                <a:sym typeface="Helvetica Neue Light"/>
              </a:defRPr>
            </a:lvl4pPr>
            <a:lvl5pPr marR="0" lvl="4" algn="l" rtl="0">
              <a:lnSpc>
                <a:spcPct val="90000"/>
              </a:lnSpc>
              <a:spcBef>
                <a:spcPts val="500"/>
              </a:spcBef>
              <a:spcAft>
                <a:spcPts val="0"/>
              </a:spcAft>
              <a:buClr>
                <a:srgbClr val="3F3F3F"/>
              </a:buClr>
              <a:buSzPts val="2000"/>
              <a:buFont typeface="Helvetica Neue Light"/>
              <a:buNone/>
              <a:defRPr sz="2000" b="0" i="0" u="none" strike="noStrike" cap="none">
                <a:solidFill>
                  <a:srgbClr val="3F3F3F"/>
                </a:solidFill>
                <a:latin typeface="Helvetica Neue Light"/>
                <a:ea typeface="Helvetica Neue Light"/>
                <a:cs typeface="Helvetica Neue Light"/>
                <a:sym typeface="Helvetica Neue Light"/>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53" name="Google Shape;53;p11"/>
          <p:cNvSpPr txBox="1">
            <a:spLocks noGrp="1"/>
          </p:cNvSpPr>
          <p:nvPr>
            <p:ph type="body" idx="1"/>
          </p:nvPr>
        </p:nvSpPr>
        <p:spPr>
          <a:xfrm>
            <a:off x="973929" y="1465729"/>
            <a:ext cx="3898109" cy="4777441"/>
          </a:xfrm>
          <a:prstGeom prst="rect">
            <a:avLst/>
          </a:prstGeom>
          <a:noFill/>
          <a:ln>
            <a:noFill/>
          </a:ln>
        </p:spPr>
        <p:txBody>
          <a:bodyPr spcFirstLastPara="1" wrap="square" lIns="90000" tIns="46800" rIns="91425" bIns="45700" anchor="t" anchorCtr="0"/>
          <a:lstStyle>
            <a:lvl1pPr marL="457200" lvl="0" indent="-228600" algn="l">
              <a:lnSpc>
                <a:spcPct val="90000"/>
              </a:lnSpc>
              <a:spcBef>
                <a:spcPts val="1000"/>
              </a:spcBef>
              <a:spcAft>
                <a:spcPts val="0"/>
              </a:spcAft>
              <a:buClr>
                <a:srgbClr val="3F3F3F"/>
              </a:buClr>
              <a:buSzPts val="1600"/>
              <a:buFont typeface="Helvetica Neue Light"/>
              <a:buNone/>
              <a:defRPr sz="1600"/>
            </a:lvl1pPr>
            <a:lvl2pPr marL="914400" lvl="1" indent="-228600" algn="l">
              <a:lnSpc>
                <a:spcPct val="90000"/>
              </a:lnSpc>
              <a:spcBef>
                <a:spcPts val="500"/>
              </a:spcBef>
              <a:spcAft>
                <a:spcPts val="0"/>
              </a:spcAft>
              <a:buClr>
                <a:srgbClr val="3F3F3F"/>
              </a:buClr>
              <a:buSzPts val="1400"/>
              <a:buFont typeface="Helvetica Neue Light"/>
              <a:buNone/>
              <a:defRPr sz="1400"/>
            </a:lvl2pPr>
            <a:lvl3pPr marL="1371600" lvl="2" indent="-228600" algn="l">
              <a:lnSpc>
                <a:spcPct val="90000"/>
              </a:lnSpc>
              <a:spcBef>
                <a:spcPts val="500"/>
              </a:spcBef>
              <a:spcAft>
                <a:spcPts val="0"/>
              </a:spcAft>
              <a:buClr>
                <a:srgbClr val="3F3F3F"/>
              </a:buClr>
              <a:buSzPts val="1200"/>
              <a:buFont typeface="Helvetica Neue Light"/>
              <a:buNone/>
              <a:defRPr sz="1200"/>
            </a:lvl3pPr>
            <a:lvl4pPr marL="1828800" lvl="3" indent="-228600" algn="l">
              <a:lnSpc>
                <a:spcPct val="90000"/>
              </a:lnSpc>
              <a:spcBef>
                <a:spcPts val="500"/>
              </a:spcBef>
              <a:spcAft>
                <a:spcPts val="0"/>
              </a:spcAft>
              <a:buClr>
                <a:srgbClr val="3F3F3F"/>
              </a:buClr>
              <a:buSzPts val="1000"/>
              <a:buFont typeface="Helvetica Neue Light"/>
              <a:buNone/>
              <a:defRPr sz="1000"/>
            </a:lvl4pPr>
            <a:lvl5pPr marL="2286000" lvl="4" indent="-228600" algn="l">
              <a:lnSpc>
                <a:spcPct val="90000"/>
              </a:lnSpc>
              <a:spcBef>
                <a:spcPts val="500"/>
              </a:spcBef>
              <a:spcAft>
                <a:spcPts val="0"/>
              </a:spcAft>
              <a:buClr>
                <a:srgbClr val="3F3F3F"/>
              </a:buClr>
              <a:buSzPts val="1000"/>
              <a:buFont typeface="Helvetica Neue Light"/>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54" name="Google Shape;54;p11"/>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55"/>
        <p:cNvGrpSpPr/>
        <p:nvPr/>
      </p:nvGrpSpPr>
      <p:grpSpPr>
        <a:xfrm>
          <a:off x="0" y="0"/>
          <a:ext cx="0" cy="0"/>
          <a:chOff x="0" y="0"/>
          <a:chExt cx="0" cy="0"/>
        </a:xfrm>
      </p:grpSpPr>
      <p:sp>
        <p:nvSpPr>
          <p:cNvPr id="56" name="Google Shape;56;p12"/>
          <p:cNvSpPr txBox="1">
            <a:spLocks noGrp="1"/>
          </p:cNvSpPr>
          <p:nvPr>
            <p:ph type="title"/>
          </p:nvPr>
        </p:nvSpPr>
        <p:spPr>
          <a:xfrm>
            <a:off x="952497" y="324000"/>
            <a:ext cx="11232000" cy="90805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7" name="Google Shape;57;p12"/>
          <p:cNvSpPr txBox="1">
            <a:spLocks noGrp="1"/>
          </p:cNvSpPr>
          <p:nvPr>
            <p:ph type="body" idx="1"/>
          </p:nvPr>
        </p:nvSpPr>
        <p:spPr>
          <a:xfrm rot="5400000">
            <a:off x="3744000" y="-1404000"/>
            <a:ext cx="4680000" cy="10512000"/>
          </a:xfrm>
          <a:prstGeom prst="rect">
            <a:avLst/>
          </a:prstGeom>
          <a:noFill/>
          <a:ln>
            <a:noFill/>
          </a:ln>
        </p:spPr>
        <p:txBody>
          <a:bodyPr spcFirstLastPara="1" wrap="square" lIns="90000" tIns="46800" rIns="91425" bIns="45700" anchor="t" anchorCtr="0"/>
          <a:lstStyle>
            <a:lvl1pPr marL="457200" lvl="0" indent="-342900" algn="l">
              <a:lnSpc>
                <a:spcPct val="90000"/>
              </a:lnSpc>
              <a:spcBef>
                <a:spcPts val="1000"/>
              </a:spcBef>
              <a:spcAft>
                <a:spcPts val="0"/>
              </a:spcAft>
              <a:buClr>
                <a:srgbClr val="3F3F3F"/>
              </a:buClr>
              <a:buSzPts val="1800"/>
              <a:buChar char="•"/>
              <a:defRPr/>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8" name="Google Shape;58;p12"/>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59"/>
        <p:cNvGrpSpPr/>
        <p:nvPr/>
      </p:nvGrpSpPr>
      <p:grpSpPr>
        <a:xfrm>
          <a:off x="0" y="0"/>
          <a:ext cx="0" cy="0"/>
          <a:chOff x="0" y="0"/>
          <a:chExt cx="0" cy="0"/>
        </a:xfrm>
      </p:grpSpPr>
      <p:sp>
        <p:nvSpPr>
          <p:cNvPr id="60" name="Google Shape;60;p13"/>
          <p:cNvSpPr txBox="1">
            <a:spLocks noGrp="1"/>
          </p:cNvSpPr>
          <p:nvPr>
            <p:ph type="title"/>
          </p:nvPr>
        </p:nvSpPr>
        <p:spPr>
          <a:xfrm rot="5400000">
            <a:off x="7516957" y="2571338"/>
            <a:ext cx="4787601" cy="262890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1" name="Google Shape;61;p13"/>
          <p:cNvSpPr txBox="1">
            <a:spLocks noGrp="1"/>
          </p:cNvSpPr>
          <p:nvPr>
            <p:ph type="body" idx="1"/>
          </p:nvPr>
        </p:nvSpPr>
        <p:spPr>
          <a:xfrm rot="5400000">
            <a:off x="2307432" y="128167"/>
            <a:ext cx="4800600" cy="7529514"/>
          </a:xfrm>
          <a:prstGeom prst="rect">
            <a:avLst/>
          </a:prstGeom>
          <a:noFill/>
          <a:ln>
            <a:noFill/>
          </a:ln>
        </p:spPr>
        <p:txBody>
          <a:bodyPr spcFirstLastPara="1" wrap="square" lIns="90000" tIns="46800" rIns="91425" bIns="45700" anchor="t" anchorCtr="0"/>
          <a:lstStyle>
            <a:lvl1pPr marL="457200" lvl="0" indent="-342900" algn="l">
              <a:lnSpc>
                <a:spcPct val="90000"/>
              </a:lnSpc>
              <a:spcBef>
                <a:spcPts val="1000"/>
              </a:spcBef>
              <a:spcAft>
                <a:spcPts val="0"/>
              </a:spcAft>
              <a:buClr>
                <a:srgbClr val="3F3F3F"/>
              </a:buClr>
              <a:buSzPts val="1800"/>
              <a:buChar char="•"/>
              <a:defRPr/>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2" name="Google Shape;62;p13"/>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3">
            <a:alphaModFix/>
          </a:blip>
          <a:stretch>
            <a:fillRect/>
          </a:stretch>
        </a:blip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952497" y="324000"/>
            <a:ext cx="11232000" cy="908050"/>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rgbClr val="233445"/>
              </a:buClr>
              <a:buSzPts val="3200"/>
              <a:buFont typeface="Helvetica Neue Light"/>
              <a:buNone/>
              <a:defRPr sz="3200" b="0" i="0" u="none" strike="noStrike" cap="none">
                <a:solidFill>
                  <a:srgbClr val="233445"/>
                </a:solidFill>
                <a:latin typeface="Helvetica Neue Light"/>
                <a:ea typeface="Helvetica Neue Light"/>
                <a:cs typeface="Helvetica Neue Light"/>
                <a:sym typeface="Helvetica Neue Ligh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828000" y="1512000"/>
            <a:ext cx="10512000" cy="4680000"/>
          </a:xfrm>
          <a:prstGeom prst="rect">
            <a:avLst/>
          </a:prstGeom>
          <a:noFill/>
          <a:ln>
            <a:noFill/>
          </a:ln>
        </p:spPr>
        <p:txBody>
          <a:bodyPr spcFirstLastPara="1" wrap="square" lIns="90000" tIns="46800" rIns="91425" bIns="45700" anchor="t" anchorCtr="0"/>
          <a:lstStyle>
            <a:lvl1pPr marL="457200" marR="0" lvl="0" indent="-381000" algn="l" rtl="0">
              <a:lnSpc>
                <a:spcPct val="90000"/>
              </a:lnSpc>
              <a:spcBef>
                <a:spcPts val="1000"/>
              </a:spcBef>
              <a:spcAft>
                <a:spcPts val="0"/>
              </a:spcAft>
              <a:buClr>
                <a:srgbClr val="3F3F3F"/>
              </a:buClr>
              <a:buSzPts val="2400"/>
              <a:buFont typeface="Helvetica Neue Light"/>
              <a:buChar char="•"/>
              <a:defRPr sz="2400" b="0" i="0" u="none" strike="noStrike" cap="none">
                <a:solidFill>
                  <a:srgbClr val="3F3F3F"/>
                </a:solidFill>
                <a:latin typeface="Helvetica Neue Light"/>
                <a:ea typeface="Helvetica Neue Light"/>
                <a:cs typeface="Helvetica Neue Light"/>
                <a:sym typeface="Helvetica Neue Light"/>
              </a:defRPr>
            </a:lvl1pPr>
            <a:lvl2pPr marL="914400" marR="0" lvl="1" indent="-368300" algn="l" rtl="0">
              <a:lnSpc>
                <a:spcPct val="90000"/>
              </a:lnSpc>
              <a:spcBef>
                <a:spcPts val="500"/>
              </a:spcBef>
              <a:spcAft>
                <a:spcPts val="0"/>
              </a:spcAft>
              <a:buClr>
                <a:srgbClr val="3F3F3F"/>
              </a:buClr>
              <a:buSzPts val="2200"/>
              <a:buFont typeface="Helvetica Neue Light"/>
              <a:buChar char="•"/>
              <a:defRPr sz="2200" b="0" i="0" u="none" strike="noStrike" cap="none">
                <a:solidFill>
                  <a:srgbClr val="3F3F3F"/>
                </a:solidFill>
                <a:latin typeface="Helvetica Neue Light"/>
                <a:ea typeface="Helvetica Neue Light"/>
                <a:cs typeface="Helvetica Neue Light"/>
                <a:sym typeface="Helvetica Neue Light"/>
              </a:defRPr>
            </a:lvl2pPr>
            <a:lvl3pPr marL="1371600" marR="0" lvl="2" indent="-355600" algn="l" rtl="0">
              <a:lnSpc>
                <a:spcPct val="90000"/>
              </a:lnSpc>
              <a:spcBef>
                <a:spcPts val="500"/>
              </a:spcBef>
              <a:spcAft>
                <a:spcPts val="0"/>
              </a:spcAft>
              <a:buClr>
                <a:srgbClr val="3F3F3F"/>
              </a:buClr>
              <a:buSzPts val="2000"/>
              <a:buFont typeface="Helvetica Neue Light"/>
              <a:buChar char="•"/>
              <a:defRPr sz="2000" b="0" i="0" u="none" strike="noStrike" cap="none">
                <a:solidFill>
                  <a:srgbClr val="3F3F3F"/>
                </a:solidFill>
                <a:latin typeface="Helvetica Neue Light"/>
                <a:ea typeface="Helvetica Neue Light"/>
                <a:cs typeface="Helvetica Neue Light"/>
                <a:sym typeface="Helvetica Neue Light"/>
              </a:defRPr>
            </a:lvl3pPr>
            <a:lvl4pPr marL="1828800" marR="0" lvl="3" indent="-342900" algn="l" rtl="0">
              <a:lnSpc>
                <a:spcPct val="90000"/>
              </a:lnSpc>
              <a:spcBef>
                <a:spcPts val="500"/>
              </a:spcBef>
              <a:spcAft>
                <a:spcPts val="0"/>
              </a:spcAft>
              <a:buClr>
                <a:srgbClr val="3F3F3F"/>
              </a:buClr>
              <a:buSzPts val="1800"/>
              <a:buFont typeface="Helvetica Neue Light"/>
              <a:buChar char="•"/>
              <a:defRPr sz="1800" b="0" i="0" u="none" strike="noStrike" cap="none">
                <a:solidFill>
                  <a:srgbClr val="3F3F3F"/>
                </a:solidFill>
                <a:latin typeface="Helvetica Neue Light"/>
                <a:ea typeface="Helvetica Neue Light"/>
                <a:cs typeface="Helvetica Neue Light"/>
                <a:sym typeface="Helvetica Neue Light"/>
              </a:defRPr>
            </a:lvl4pPr>
            <a:lvl5pPr marL="2286000" marR="0" lvl="4" indent="-330200" algn="l" rtl="0">
              <a:lnSpc>
                <a:spcPct val="90000"/>
              </a:lnSpc>
              <a:spcBef>
                <a:spcPts val="500"/>
              </a:spcBef>
              <a:spcAft>
                <a:spcPts val="0"/>
              </a:spcAft>
              <a:buClr>
                <a:srgbClr val="3F3F3F"/>
              </a:buClr>
              <a:buSzPts val="1600"/>
              <a:buFont typeface="Helvetica Neue Light"/>
              <a:buChar char="•"/>
              <a:defRPr sz="1600" b="0" i="0" u="none" strike="noStrike" cap="none">
                <a:solidFill>
                  <a:srgbClr val="3F3F3F"/>
                </a:solidFill>
                <a:latin typeface="Helvetica Neue Light"/>
                <a:ea typeface="Helvetica Neue Light"/>
                <a:cs typeface="Helvetica Neue Light"/>
                <a:sym typeface="Helvetica Neue Light"/>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marR="0" lvl="0"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1pPr>
            <a:lvl2pPr marL="0" marR="0" lvl="1"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2pPr>
            <a:lvl3pPr marL="0" marR="0" lvl="2"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3pPr>
            <a:lvl4pPr marL="0" marR="0" lvl="3"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4pPr>
            <a:lvl5pPr marL="0" marR="0" lvl="4"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5pPr>
            <a:lvl6pPr marL="0" marR="0" lvl="5"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6pPr>
            <a:lvl7pPr marL="0" marR="0" lvl="6"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7pPr>
            <a:lvl8pPr marL="0" marR="0" lvl="7"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8pPr>
            <a:lvl9pPr marL="0" marR="0" lvl="8"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50"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 id="2147483660" r:id="rId10"/>
    <p:sldLayoutId id="2147483661"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tiff"/></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microsoft.com/office/2007/relationships/hdphoto" Target="../media/hdphoto2.wdp"/></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16.png"/><Relationship Id="rId4" Type="http://schemas.microsoft.com/office/2007/relationships/hdphoto" Target="../media/hdphoto3.wdp"/></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hyperlink" Target="https://perldoc.perl.org/perlrecharclass.html#Backslash-sequences"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image" Target="../media/image24.png"/><Relationship Id="rId1" Type="http://schemas.openxmlformats.org/officeDocument/2006/relationships/slideLayout" Target="../slideLayouts/slideLayout1.xml"/><Relationship Id="rId5" Type="http://schemas.openxmlformats.org/officeDocument/2006/relationships/image" Target="../media/image27.png"/><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9.tiff"/><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30.tiff"/></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docs.aws.amazon.com/redshift/latest/dg/c_example_unionall_query.html" TargetMode="Externa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2898525-1763-6746-A2C0-858D73FD61CB}"/>
              </a:ext>
            </a:extLst>
          </p:cNvPr>
          <p:cNvSpPr txBox="1"/>
          <p:nvPr/>
        </p:nvSpPr>
        <p:spPr>
          <a:xfrm>
            <a:off x="1219200" y="743712"/>
            <a:ext cx="4279392" cy="707886"/>
          </a:xfrm>
          <a:prstGeom prst="rect">
            <a:avLst/>
          </a:prstGeom>
          <a:noFill/>
        </p:spPr>
        <p:txBody>
          <a:bodyPr wrap="square" rtlCol="0">
            <a:spAutoFit/>
          </a:bodyPr>
          <a:lstStyle/>
          <a:p>
            <a:r>
              <a:rPr lang="en-US" sz="4000" dirty="0">
                <a:latin typeface="Helvetica Neue Light" panose="02000403000000020004" pitchFamily="2" charset="0"/>
                <a:ea typeface="Helvetica Neue Light" panose="02000403000000020004" pitchFamily="2" charset="0"/>
                <a:cs typeface="Helvetica Neue" panose="02000503000000020004" pitchFamily="2" charset="0"/>
              </a:rPr>
              <a:t>SQL SELECT</a:t>
            </a:r>
          </a:p>
        </p:txBody>
      </p:sp>
    </p:spTree>
    <p:extLst>
      <p:ext uri="{BB962C8B-B14F-4D97-AF65-F5344CB8AC3E}">
        <p14:creationId xmlns:p14="http://schemas.microsoft.com/office/powerpoint/2010/main" val="15426809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E4CA38D-B829-2744-A70E-2604AA4F917F}"/>
              </a:ext>
            </a:extLst>
          </p:cNvPr>
          <p:cNvSpPr/>
          <p:nvPr/>
        </p:nvSpPr>
        <p:spPr>
          <a:xfrm>
            <a:off x="1752794" y="2388720"/>
            <a:ext cx="7281478" cy="3572256"/>
          </a:xfrm>
          <a:prstGeom prst="rect">
            <a:avLst/>
          </a:prstGeom>
          <a:solidFill>
            <a:srgbClr val="D9D9D9">
              <a:alpha val="6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E5B5A36-064F-9B43-9FF8-18A8507497C4}"/>
              </a:ext>
            </a:extLst>
          </p:cNvPr>
          <p:cNvSpPr>
            <a:spLocks noGrp="1"/>
          </p:cNvSpPr>
          <p:nvPr>
            <p:ph type="title"/>
          </p:nvPr>
        </p:nvSpPr>
        <p:spPr/>
        <p:txBody>
          <a:bodyPr/>
          <a:lstStyle/>
          <a:p>
            <a:r>
              <a:rPr lang="en-US" dirty="0"/>
              <a:t>Hierarchy of SQL Functions</a:t>
            </a:r>
          </a:p>
        </p:txBody>
      </p:sp>
      <p:sp>
        <p:nvSpPr>
          <p:cNvPr id="3" name="Text Placeholder 2">
            <a:extLst>
              <a:ext uri="{FF2B5EF4-FFF2-40B4-BE49-F238E27FC236}">
                <a16:creationId xmlns:a16="http://schemas.microsoft.com/office/drawing/2014/main" id="{25AF24A0-12A1-A54B-BEF8-629D1032396E}"/>
              </a:ext>
            </a:extLst>
          </p:cNvPr>
          <p:cNvSpPr>
            <a:spLocks noGrp="1"/>
          </p:cNvSpPr>
          <p:nvPr>
            <p:ph type="body" idx="1"/>
          </p:nvPr>
        </p:nvSpPr>
        <p:spPr>
          <a:xfrm>
            <a:off x="364704" y="1363111"/>
            <a:ext cx="10512000" cy="794873"/>
          </a:xfrm>
        </p:spPr>
        <p:txBody>
          <a:bodyPr/>
          <a:lstStyle/>
          <a:p>
            <a:pPr fontAlgn="base"/>
            <a:r>
              <a:rPr lang="en-US" sz="3200" b="1" dirty="0">
                <a:latin typeface="Helvetica Neue Light" panose="02000403000000020004" pitchFamily="2" charset="0"/>
                <a:ea typeface="Helvetica Neue Light" panose="02000403000000020004" pitchFamily="2" charset="0"/>
                <a:cs typeface="Helvetica Neue" panose="02000503000000020004" pitchFamily="2" charset="0"/>
              </a:rPr>
              <a:t> Mini Lab Breakout </a:t>
            </a:r>
            <a:r>
              <a:rPr lang="en-US" sz="2400" b="1" dirty="0">
                <a:latin typeface="Helvetica Neue Light" panose="02000403000000020004" pitchFamily="2" charset="0"/>
                <a:ea typeface="Helvetica Neue Light" panose="02000403000000020004" pitchFamily="2" charset="0"/>
                <a:cs typeface="Helvetica Neue" panose="02000503000000020004" pitchFamily="2" charset="0"/>
              </a:rPr>
              <a:t>		  </a:t>
            </a:r>
            <a:r>
              <a:rPr lang="en-US" sz="2400" dirty="0">
                <a:latin typeface="Helvetica Neue Light" panose="02000403000000020004" pitchFamily="2" charset="0"/>
                <a:ea typeface="Helvetica Neue Light" panose="02000403000000020004" pitchFamily="2" charset="0"/>
                <a:cs typeface="Helvetica Neue" panose="02000503000000020004" pitchFamily="2" charset="0"/>
              </a:rPr>
              <a:t> SELECT Statement Execution Order </a:t>
            </a:r>
          </a:p>
          <a:p>
            <a:endParaRPr lang="en-US" dirty="0"/>
          </a:p>
        </p:txBody>
      </p:sp>
      <p:sp>
        <p:nvSpPr>
          <p:cNvPr id="5" name="Rectangle 4">
            <a:extLst>
              <a:ext uri="{FF2B5EF4-FFF2-40B4-BE49-F238E27FC236}">
                <a16:creationId xmlns:a16="http://schemas.microsoft.com/office/drawing/2014/main" id="{98B8FAA6-9CEE-3D48-B82A-CF78CC9F7C6C}"/>
              </a:ext>
            </a:extLst>
          </p:cNvPr>
          <p:cNvSpPr/>
          <p:nvPr/>
        </p:nvSpPr>
        <p:spPr>
          <a:xfrm>
            <a:off x="2569244" y="2632567"/>
            <a:ext cx="8174365" cy="2862322"/>
          </a:xfrm>
          <a:prstGeom prst="rect">
            <a:avLst/>
          </a:prstGeom>
        </p:spPr>
        <p:txBody>
          <a:bodyPr wrap="square">
            <a:spAutoFit/>
          </a:bodyPr>
          <a:lstStyle/>
          <a:p>
            <a:r>
              <a:rPr lang="en-US" sz="1800" dirty="0">
                <a:latin typeface="Helvetica Neue Light" panose="02000403000000020004" pitchFamily="2" charset="0"/>
                <a:ea typeface="Helvetica Neue Light" panose="02000403000000020004" pitchFamily="2" charset="0"/>
              </a:rPr>
              <a:t>SELECT  DISTINCT </a:t>
            </a:r>
            <a:r>
              <a:rPr lang="en-US" sz="1800" dirty="0">
                <a:solidFill>
                  <a:srgbClr val="888888"/>
                </a:solidFill>
                <a:latin typeface="Helvetica Neue Light" panose="02000403000000020004" pitchFamily="2" charset="0"/>
                <a:ea typeface="Helvetica Neue Light" panose="02000403000000020004" pitchFamily="2" charset="0"/>
              </a:rPr>
              <a:t>&lt;</a:t>
            </a:r>
            <a:r>
              <a:rPr lang="en-US" sz="1800" dirty="0" err="1">
                <a:solidFill>
                  <a:srgbClr val="888888"/>
                </a:solidFill>
                <a:latin typeface="Helvetica Neue Light" panose="02000403000000020004" pitchFamily="2" charset="0"/>
                <a:ea typeface="Helvetica Neue Light" panose="02000403000000020004" pitchFamily="2" charset="0"/>
              </a:rPr>
              <a:t>TOP_specification</a:t>
            </a:r>
            <a:r>
              <a:rPr lang="en-US" sz="1800" dirty="0">
                <a:solidFill>
                  <a:srgbClr val="888888"/>
                </a:solidFill>
                <a:latin typeface="Helvetica Neue Light" panose="02000403000000020004" pitchFamily="2" charset="0"/>
                <a:ea typeface="Helvetica Neue Light" panose="02000403000000020004" pitchFamily="2" charset="0"/>
              </a:rPr>
              <a:t>&gt; &lt;</a:t>
            </a:r>
            <a:r>
              <a:rPr lang="en-US" sz="1800" dirty="0" err="1">
                <a:solidFill>
                  <a:srgbClr val="888888"/>
                </a:solidFill>
                <a:latin typeface="Helvetica Neue Light" panose="02000403000000020004" pitchFamily="2" charset="0"/>
                <a:ea typeface="Helvetica Neue Light" panose="02000403000000020004" pitchFamily="2" charset="0"/>
              </a:rPr>
              <a:t>select_list</a:t>
            </a:r>
            <a:r>
              <a:rPr lang="en-US" sz="1800" dirty="0">
                <a:solidFill>
                  <a:srgbClr val="888888"/>
                </a:solidFill>
                <a:latin typeface="Helvetica Neue Light" panose="02000403000000020004" pitchFamily="2" charset="0"/>
                <a:ea typeface="Helvetica Neue Light" panose="02000403000000020004" pitchFamily="2" charset="0"/>
              </a:rPr>
              <a:t>&gt;</a:t>
            </a:r>
          </a:p>
          <a:p>
            <a:r>
              <a:rPr lang="en-US" sz="1800" dirty="0">
                <a:solidFill>
                  <a:schemeClr val="tx1"/>
                </a:solidFill>
                <a:latin typeface="Helvetica Neue Light" panose="02000403000000020004" pitchFamily="2" charset="0"/>
                <a:ea typeface="Helvetica Neue Light" panose="02000403000000020004" pitchFamily="2" charset="0"/>
              </a:rPr>
              <a:t>FROM</a:t>
            </a:r>
            <a:r>
              <a:rPr lang="en-US" sz="1800" dirty="0">
                <a:solidFill>
                  <a:srgbClr val="888888"/>
                </a:solidFill>
                <a:latin typeface="Helvetica Neue Light" panose="02000403000000020004" pitchFamily="2" charset="0"/>
                <a:ea typeface="Helvetica Neue Light" panose="02000403000000020004" pitchFamily="2" charset="0"/>
              </a:rPr>
              <a:t> </a:t>
            </a:r>
            <a:r>
              <a:rPr lang="en-US" sz="1800" dirty="0">
                <a:latin typeface="Helvetica Neue Light" panose="02000403000000020004" pitchFamily="2" charset="0"/>
                <a:ea typeface="Helvetica Neue Light" panose="02000403000000020004" pitchFamily="2" charset="0"/>
              </a:rPr>
              <a:t> </a:t>
            </a:r>
          </a:p>
          <a:p>
            <a:r>
              <a:rPr lang="en-US" sz="1800" dirty="0">
                <a:latin typeface="Helvetica Neue Light" panose="02000403000000020004" pitchFamily="2" charset="0"/>
                <a:ea typeface="Helvetica Neue Light" panose="02000403000000020004" pitchFamily="2" charset="0"/>
              </a:rPr>
              <a:t>(SELECT </a:t>
            </a:r>
            <a:r>
              <a:rPr lang="en-US" sz="1800" dirty="0">
                <a:solidFill>
                  <a:srgbClr val="888888"/>
                </a:solidFill>
                <a:latin typeface="Helvetica Neue Light" panose="02000403000000020004" pitchFamily="2" charset="0"/>
                <a:ea typeface="Helvetica Neue Light" panose="02000403000000020004" pitchFamily="2" charset="0"/>
              </a:rPr>
              <a:t>&lt;</a:t>
            </a:r>
            <a:r>
              <a:rPr lang="en-US" sz="1800" dirty="0" err="1">
                <a:solidFill>
                  <a:srgbClr val="888888"/>
                </a:solidFill>
                <a:latin typeface="Helvetica Neue Light" panose="02000403000000020004" pitchFamily="2" charset="0"/>
                <a:ea typeface="Helvetica Neue Light" panose="02000403000000020004" pitchFamily="2" charset="0"/>
              </a:rPr>
              <a:t>select_list</a:t>
            </a:r>
            <a:r>
              <a:rPr lang="en-US" sz="1800" dirty="0">
                <a:solidFill>
                  <a:srgbClr val="888888"/>
                </a:solidFill>
                <a:latin typeface="Helvetica Neue Light" panose="02000403000000020004" pitchFamily="2" charset="0"/>
                <a:ea typeface="Helvetica Neue Light" panose="02000403000000020004" pitchFamily="2" charset="0"/>
              </a:rPr>
              <a:t>&gt;</a:t>
            </a:r>
            <a:r>
              <a:rPr lang="en-US" sz="1800" dirty="0">
                <a:latin typeface="Helvetica Neue Light" panose="02000403000000020004" pitchFamily="2" charset="0"/>
                <a:ea typeface="Helvetica Neue Light" panose="02000403000000020004" pitchFamily="2" charset="0"/>
              </a:rPr>
              <a:t> </a:t>
            </a:r>
          </a:p>
          <a:p>
            <a:r>
              <a:rPr lang="en-US" sz="1800" dirty="0">
                <a:latin typeface="Helvetica Neue Light" panose="02000403000000020004" pitchFamily="2" charset="0"/>
                <a:ea typeface="Helvetica Neue Light" panose="02000403000000020004" pitchFamily="2" charset="0"/>
              </a:rPr>
              <a:t>FROM </a:t>
            </a:r>
            <a:r>
              <a:rPr lang="en-US" sz="1800" dirty="0">
                <a:solidFill>
                  <a:srgbClr val="888888"/>
                </a:solidFill>
                <a:latin typeface="Helvetica Neue Light" panose="02000403000000020004" pitchFamily="2" charset="0"/>
                <a:ea typeface="Helvetica Neue Light" panose="02000403000000020004" pitchFamily="2" charset="0"/>
              </a:rPr>
              <a:t>&lt;</a:t>
            </a:r>
            <a:r>
              <a:rPr lang="en-US" sz="1800" dirty="0" err="1">
                <a:solidFill>
                  <a:srgbClr val="888888"/>
                </a:solidFill>
                <a:latin typeface="Helvetica Neue Light" panose="02000403000000020004" pitchFamily="2" charset="0"/>
                <a:ea typeface="Helvetica Neue Light" panose="02000403000000020004" pitchFamily="2" charset="0"/>
              </a:rPr>
              <a:t>left_table</a:t>
            </a:r>
            <a:r>
              <a:rPr lang="en-US" sz="1800" dirty="0">
                <a:solidFill>
                  <a:srgbClr val="888888"/>
                </a:solidFill>
                <a:latin typeface="Helvetica Neue Light" panose="02000403000000020004" pitchFamily="2" charset="0"/>
                <a:ea typeface="Helvetica Neue Light" panose="02000403000000020004" pitchFamily="2" charset="0"/>
              </a:rPr>
              <a:t>&gt;</a:t>
            </a:r>
            <a:r>
              <a:rPr lang="en-US" sz="1800" dirty="0">
                <a:latin typeface="Helvetica Neue Light" panose="02000403000000020004" pitchFamily="2" charset="0"/>
                <a:ea typeface="Helvetica Neue Light" panose="02000403000000020004" pitchFamily="2" charset="0"/>
              </a:rPr>
              <a:t> </a:t>
            </a:r>
            <a:r>
              <a:rPr lang="en-US" sz="1800" dirty="0">
                <a:solidFill>
                  <a:srgbClr val="888888"/>
                </a:solidFill>
                <a:latin typeface="Helvetica Neue Light" panose="02000403000000020004" pitchFamily="2" charset="0"/>
                <a:ea typeface="Helvetica Neue Light" panose="02000403000000020004" pitchFamily="2" charset="0"/>
              </a:rPr>
              <a:t>&lt;</a:t>
            </a:r>
            <a:r>
              <a:rPr lang="en-US" sz="1800" dirty="0" err="1">
                <a:solidFill>
                  <a:srgbClr val="888888"/>
                </a:solidFill>
                <a:latin typeface="Helvetica Neue Light" panose="02000403000000020004" pitchFamily="2" charset="0"/>
                <a:ea typeface="Helvetica Neue Light" panose="02000403000000020004" pitchFamily="2" charset="0"/>
              </a:rPr>
              <a:t>join_type</a:t>
            </a:r>
            <a:r>
              <a:rPr lang="en-US" sz="1800" dirty="0">
                <a:solidFill>
                  <a:srgbClr val="888888"/>
                </a:solidFill>
                <a:latin typeface="Helvetica Neue Light" panose="02000403000000020004" pitchFamily="2" charset="0"/>
                <a:ea typeface="Helvetica Neue Light" panose="02000403000000020004" pitchFamily="2" charset="0"/>
              </a:rPr>
              <a:t>&gt;</a:t>
            </a:r>
            <a:r>
              <a:rPr lang="en-US" sz="1800" dirty="0">
                <a:latin typeface="Helvetica Neue Light" panose="02000403000000020004" pitchFamily="2" charset="0"/>
                <a:ea typeface="Helvetica Neue Light" panose="02000403000000020004" pitchFamily="2" charset="0"/>
              </a:rPr>
              <a:t> </a:t>
            </a:r>
          </a:p>
          <a:p>
            <a:r>
              <a:rPr lang="en-US" sz="1800" dirty="0">
                <a:latin typeface="Helvetica Neue Light" panose="02000403000000020004" pitchFamily="2" charset="0"/>
                <a:ea typeface="Helvetica Neue Light" panose="02000403000000020004" pitchFamily="2" charset="0"/>
              </a:rPr>
              <a:t>JOIN </a:t>
            </a:r>
            <a:r>
              <a:rPr lang="en-US" sz="1800" dirty="0">
                <a:solidFill>
                  <a:srgbClr val="888888"/>
                </a:solidFill>
                <a:latin typeface="Helvetica Neue Light" panose="02000403000000020004" pitchFamily="2" charset="0"/>
                <a:ea typeface="Helvetica Neue Light" panose="02000403000000020004" pitchFamily="2" charset="0"/>
              </a:rPr>
              <a:t>&lt;</a:t>
            </a:r>
            <a:r>
              <a:rPr lang="en-US" sz="1800" dirty="0" err="1">
                <a:solidFill>
                  <a:srgbClr val="888888"/>
                </a:solidFill>
                <a:latin typeface="Helvetica Neue Light" panose="02000403000000020004" pitchFamily="2" charset="0"/>
                <a:ea typeface="Helvetica Neue Light" panose="02000403000000020004" pitchFamily="2" charset="0"/>
              </a:rPr>
              <a:t>right_table</a:t>
            </a:r>
            <a:r>
              <a:rPr lang="en-US" sz="1800" dirty="0">
                <a:solidFill>
                  <a:srgbClr val="888888"/>
                </a:solidFill>
                <a:latin typeface="Helvetica Neue Light" panose="02000403000000020004" pitchFamily="2" charset="0"/>
                <a:ea typeface="Helvetica Neue Light" panose="02000403000000020004" pitchFamily="2" charset="0"/>
              </a:rPr>
              <a:t>&gt;</a:t>
            </a:r>
            <a:r>
              <a:rPr lang="en-US" sz="1800" dirty="0">
                <a:latin typeface="Helvetica Neue Light" panose="02000403000000020004" pitchFamily="2" charset="0"/>
                <a:ea typeface="Helvetica Neue Light" panose="02000403000000020004" pitchFamily="2" charset="0"/>
              </a:rPr>
              <a:t> </a:t>
            </a:r>
          </a:p>
          <a:p>
            <a:r>
              <a:rPr lang="en-US" sz="1800" dirty="0">
                <a:latin typeface="Helvetica Neue Light" panose="02000403000000020004" pitchFamily="2" charset="0"/>
                <a:ea typeface="Helvetica Neue Light" panose="02000403000000020004" pitchFamily="2" charset="0"/>
              </a:rPr>
              <a:t>	ON </a:t>
            </a:r>
            <a:r>
              <a:rPr lang="en-US" sz="1800" dirty="0">
                <a:solidFill>
                  <a:srgbClr val="888888"/>
                </a:solidFill>
                <a:latin typeface="Helvetica Neue Light" panose="02000403000000020004" pitchFamily="2" charset="0"/>
                <a:ea typeface="Helvetica Neue Light" panose="02000403000000020004" pitchFamily="2" charset="0"/>
              </a:rPr>
              <a:t>&lt;</a:t>
            </a:r>
            <a:r>
              <a:rPr lang="en-US" sz="1800" dirty="0" err="1">
                <a:solidFill>
                  <a:srgbClr val="888888"/>
                </a:solidFill>
                <a:latin typeface="Helvetica Neue Light" panose="02000403000000020004" pitchFamily="2" charset="0"/>
                <a:ea typeface="Helvetica Neue Light" panose="02000403000000020004" pitchFamily="2" charset="0"/>
              </a:rPr>
              <a:t>join_condition</a:t>
            </a:r>
            <a:r>
              <a:rPr lang="en-US" sz="1800" dirty="0">
                <a:solidFill>
                  <a:srgbClr val="888888"/>
                </a:solidFill>
                <a:latin typeface="Helvetica Neue Light" panose="02000403000000020004" pitchFamily="2" charset="0"/>
                <a:ea typeface="Helvetica Neue Light" panose="02000403000000020004" pitchFamily="2" charset="0"/>
              </a:rPr>
              <a:t>&gt; </a:t>
            </a:r>
            <a:r>
              <a:rPr lang="en-US" sz="1800" dirty="0">
                <a:latin typeface="Helvetica Neue Light" panose="02000403000000020004" pitchFamily="2" charset="0"/>
                <a:ea typeface="Helvetica Neue Light" panose="02000403000000020004" pitchFamily="2" charset="0"/>
              </a:rPr>
              <a:t>) X</a:t>
            </a:r>
          </a:p>
          <a:p>
            <a:r>
              <a:rPr lang="en-US" sz="1800" dirty="0">
                <a:latin typeface="Helvetica Neue Light" panose="02000403000000020004" pitchFamily="2" charset="0"/>
                <a:ea typeface="Helvetica Neue Light" panose="02000403000000020004" pitchFamily="2" charset="0"/>
              </a:rPr>
              <a:t>WHERE </a:t>
            </a:r>
            <a:r>
              <a:rPr lang="en-US" sz="1800" dirty="0">
                <a:solidFill>
                  <a:srgbClr val="888888"/>
                </a:solidFill>
                <a:latin typeface="Helvetica Neue Light" panose="02000403000000020004" pitchFamily="2" charset="0"/>
                <a:ea typeface="Helvetica Neue Light" panose="02000403000000020004" pitchFamily="2" charset="0"/>
              </a:rPr>
              <a:t>&lt;</a:t>
            </a:r>
            <a:r>
              <a:rPr lang="en-US" sz="1800" dirty="0" err="1">
                <a:solidFill>
                  <a:srgbClr val="888888"/>
                </a:solidFill>
                <a:latin typeface="Helvetica Neue Light" panose="02000403000000020004" pitchFamily="2" charset="0"/>
                <a:ea typeface="Helvetica Neue Light" panose="02000403000000020004" pitchFamily="2" charset="0"/>
              </a:rPr>
              <a:t>where_condition</a:t>
            </a:r>
            <a:r>
              <a:rPr lang="en-US" sz="1800" dirty="0">
                <a:solidFill>
                  <a:srgbClr val="888888"/>
                </a:solidFill>
                <a:latin typeface="Helvetica Neue Light" panose="02000403000000020004" pitchFamily="2" charset="0"/>
                <a:ea typeface="Helvetica Neue Light" panose="02000403000000020004" pitchFamily="2" charset="0"/>
              </a:rPr>
              <a:t>&gt;</a:t>
            </a:r>
            <a:endParaRPr lang="en-US" sz="1800" b="1" dirty="0">
              <a:latin typeface="Helvetica Neue Light" panose="02000403000000020004" pitchFamily="2" charset="0"/>
              <a:ea typeface="Helvetica Neue Light" panose="02000403000000020004" pitchFamily="2" charset="0"/>
            </a:endParaRPr>
          </a:p>
          <a:p>
            <a:r>
              <a:rPr lang="en-US" sz="1800" dirty="0">
                <a:latin typeface="Helvetica Neue Light" panose="02000403000000020004" pitchFamily="2" charset="0"/>
                <a:ea typeface="Helvetica Neue Light" panose="02000403000000020004" pitchFamily="2" charset="0"/>
              </a:rPr>
              <a:t>GROUP BY </a:t>
            </a:r>
            <a:r>
              <a:rPr lang="en-US" sz="1800" dirty="0">
                <a:solidFill>
                  <a:srgbClr val="888888"/>
                </a:solidFill>
                <a:latin typeface="Helvetica Neue Light" panose="02000403000000020004" pitchFamily="2" charset="0"/>
                <a:ea typeface="Helvetica Neue Light" panose="02000403000000020004" pitchFamily="2" charset="0"/>
              </a:rPr>
              <a:t>&lt;</a:t>
            </a:r>
            <a:r>
              <a:rPr lang="en-US" sz="1800" dirty="0" err="1">
                <a:solidFill>
                  <a:srgbClr val="888888"/>
                </a:solidFill>
                <a:latin typeface="Helvetica Neue Light" panose="02000403000000020004" pitchFamily="2" charset="0"/>
                <a:ea typeface="Helvetica Neue Light" panose="02000403000000020004" pitchFamily="2" charset="0"/>
              </a:rPr>
              <a:t>group_by_list</a:t>
            </a:r>
            <a:r>
              <a:rPr lang="en-US" sz="1800" dirty="0">
                <a:solidFill>
                  <a:srgbClr val="888888"/>
                </a:solidFill>
                <a:latin typeface="Helvetica Neue Light" panose="02000403000000020004" pitchFamily="2" charset="0"/>
                <a:ea typeface="Helvetica Neue Light" panose="02000403000000020004" pitchFamily="2" charset="0"/>
              </a:rPr>
              <a:t>&gt;</a:t>
            </a:r>
            <a:r>
              <a:rPr lang="en-US" sz="1800" dirty="0">
                <a:latin typeface="Helvetica Neue Light" panose="02000403000000020004" pitchFamily="2" charset="0"/>
                <a:ea typeface="Helvetica Neue Light" panose="02000403000000020004" pitchFamily="2" charset="0"/>
              </a:rPr>
              <a:t> </a:t>
            </a:r>
          </a:p>
          <a:p>
            <a:r>
              <a:rPr lang="en-US" sz="1800" dirty="0">
                <a:latin typeface="Helvetica Neue Light" panose="02000403000000020004" pitchFamily="2" charset="0"/>
                <a:ea typeface="Helvetica Neue Light" panose="02000403000000020004" pitchFamily="2" charset="0"/>
              </a:rPr>
              <a:t>HAVING </a:t>
            </a:r>
            <a:r>
              <a:rPr lang="en-US" sz="1800" dirty="0">
                <a:solidFill>
                  <a:srgbClr val="888888"/>
                </a:solidFill>
                <a:latin typeface="Helvetica Neue Light" panose="02000403000000020004" pitchFamily="2" charset="0"/>
                <a:ea typeface="Helvetica Neue Light" panose="02000403000000020004" pitchFamily="2" charset="0"/>
              </a:rPr>
              <a:t>&lt;</a:t>
            </a:r>
            <a:r>
              <a:rPr lang="en-US" sz="1800" dirty="0" err="1">
                <a:solidFill>
                  <a:srgbClr val="888888"/>
                </a:solidFill>
                <a:latin typeface="Helvetica Neue Light" panose="02000403000000020004" pitchFamily="2" charset="0"/>
                <a:ea typeface="Helvetica Neue Light" panose="02000403000000020004" pitchFamily="2" charset="0"/>
              </a:rPr>
              <a:t>having_condition</a:t>
            </a:r>
            <a:r>
              <a:rPr lang="en-US" sz="1800" dirty="0">
                <a:solidFill>
                  <a:srgbClr val="888888"/>
                </a:solidFill>
                <a:latin typeface="Helvetica Neue Light" panose="02000403000000020004" pitchFamily="2" charset="0"/>
                <a:ea typeface="Helvetica Neue Light" panose="02000403000000020004" pitchFamily="2" charset="0"/>
              </a:rPr>
              <a:t>&gt;</a:t>
            </a:r>
            <a:r>
              <a:rPr lang="en-US" sz="1800" dirty="0">
                <a:latin typeface="Helvetica Neue Light" panose="02000403000000020004" pitchFamily="2" charset="0"/>
                <a:ea typeface="Helvetica Neue Light" panose="02000403000000020004" pitchFamily="2" charset="0"/>
              </a:rPr>
              <a:t> </a:t>
            </a:r>
          </a:p>
          <a:p>
            <a:r>
              <a:rPr lang="en-US" sz="1800" dirty="0">
                <a:latin typeface="Helvetica Neue Light" panose="02000403000000020004" pitchFamily="2" charset="0"/>
                <a:ea typeface="Helvetica Neue Light" panose="02000403000000020004" pitchFamily="2" charset="0"/>
              </a:rPr>
              <a:t>ORDER BY </a:t>
            </a:r>
            <a:r>
              <a:rPr lang="en-US" sz="1800" dirty="0">
                <a:solidFill>
                  <a:srgbClr val="888888"/>
                </a:solidFill>
                <a:latin typeface="Helvetica Neue Light" panose="02000403000000020004" pitchFamily="2" charset="0"/>
                <a:ea typeface="Helvetica Neue Light" panose="02000403000000020004" pitchFamily="2" charset="0"/>
              </a:rPr>
              <a:t>&lt;</a:t>
            </a:r>
            <a:r>
              <a:rPr lang="en-US" sz="1800" dirty="0" err="1">
                <a:solidFill>
                  <a:srgbClr val="888888"/>
                </a:solidFill>
                <a:latin typeface="Helvetica Neue Light" panose="02000403000000020004" pitchFamily="2" charset="0"/>
                <a:ea typeface="Helvetica Neue Light" panose="02000403000000020004" pitchFamily="2" charset="0"/>
              </a:rPr>
              <a:t>order_by_list</a:t>
            </a:r>
            <a:r>
              <a:rPr lang="en-US" sz="1800" dirty="0">
                <a:solidFill>
                  <a:srgbClr val="888888"/>
                </a:solidFill>
                <a:latin typeface="Helvetica Neue Light" panose="02000403000000020004" pitchFamily="2" charset="0"/>
                <a:ea typeface="Helvetica Neue Light" panose="02000403000000020004" pitchFamily="2" charset="0"/>
              </a:rPr>
              <a:t>&gt;</a:t>
            </a:r>
            <a:endParaRPr lang="en-US" sz="1800" dirty="0">
              <a:latin typeface="Helvetica Neue Light" panose="02000403000000020004" pitchFamily="2" charset="0"/>
              <a:ea typeface="Helvetica Neue Light" panose="02000403000000020004" pitchFamily="2" charset="0"/>
            </a:endParaRPr>
          </a:p>
        </p:txBody>
      </p:sp>
      <p:pic>
        <p:nvPicPr>
          <p:cNvPr id="6" name="Picture 5">
            <a:extLst>
              <a:ext uri="{FF2B5EF4-FFF2-40B4-BE49-F238E27FC236}">
                <a16:creationId xmlns:a16="http://schemas.microsoft.com/office/drawing/2014/main" id="{2EA898AD-7F7B-924A-AD31-9A42BA7F018D}"/>
              </a:ext>
            </a:extLst>
          </p:cNvPr>
          <p:cNvPicPr>
            <a:picLocks noChangeAspect="1"/>
          </p:cNvPicPr>
          <p:nvPr/>
        </p:nvPicPr>
        <p:blipFill>
          <a:blip r:embed="rId3"/>
          <a:stretch>
            <a:fillRect/>
          </a:stretch>
        </p:blipFill>
        <p:spPr>
          <a:xfrm>
            <a:off x="1448391" y="2336904"/>
            <a:ext cx="803878" cy="658302"/>
          </a:xfrm>
          <a:prstGeom prst="rect">
            <a:avLst/>
          </a:prstGeom>
        </p:spPr>
      </p:pic>
      <p:pic>
        <p:nvPicPr>
          <p:cNvPr id="8" name="Picture 7">
            <a:extLst>
              <a:ext uri="{FF2B5EF4-FFF2-40B4-BE49-F238E27FC236}">
                <a16:creationId xmlns:a16="http://schemas.microsoft.com/office/drawing/2014/main" id="{8FE92BF0-59AA-2240-BDE0-B500DFB24527}"/>
              </a:ext>
            </a:extLst>
          </p:cNvPr>
          <p:cNvPicPr>
            <a:picLocks noChangeAspect="1"/>
          </p:cNvPicPr>
          <p:nvPr/>
        </p:nvPicPr>
        <p:blipFill>
          <a:blip r:embed="rId4"/>
          <a:stretch>
            <a:fillRect/>
          </a:stretch>
        </p:blipFill>
        <p:spPr>
          <a:xfrm>
            <a:off x="3011424" y="1503639"/>
            <a:ext cx="3301492" cy="885081"/>
          </a:xfrm>
          <a:prstGeom prst="rect">
            <a:avLst/>
          </a:prstGeom>
        </p:spPr>
      </p:pic>
      <p:pic>
        <p:nvPicPr>
          <p:cNvPr id="9" name="Picture 8">
            <a:extLst>
              <a:ext uri="{FF2B5EF4-FFF2-40B4-BE49-F238E27FC236}">
                <a16:creationId xmlns:a16="http://schemas.microsoft.com/office/drawing/2014/main" id="{1EB6CD92-6694-B141-8A63-1182E5E53255}"/>
              </a:ext>
            </a:extLst>
          </p:cNvPr>
          <p:cNvPicPr>
            <a:picLocks noChangeAspect="1"/>
          </p:cNvPicPr>
          <p:nvPr/>
        </p:nvPicPr>
        <p:blipFill>
          <a:blip r:embed="rId5"/>
          <a:stretch>
            <a:fillRect/>
          </a:stretch>
        </p:blipFill>
        <p:spPr>
          <a:xfrm>
            <a:off x="7842356" y="4204301"/>
            <a:ext cx="2383831" cy="2653699"/>
          </a:xfrm>
          <a:prstGeom prst="rect">
            <a:avLst/>
          </a:prstGeom>
        </p:spPr>
      </p:pic>
      <p:sp>
        <p:nvSpPr>
          <p:cNvPr id="10" name="Rectangle 9">
            <a:extLst>
              <a:ext uri="{FF2B5EF4-FFF2-40B4-BE49-F238E27FC236}">
                <a16:creationId xmlns:a16="http://schemas.microsoft.com/office/drawing/2014/main" id="{858A3368-AC83-6247-AD6E-0316B1BBA5D7}"/>
              </a:ext>
            </a:extLst>
          </p:cNvPr>
          <p:cNvSpPr/>
          <p:nvPr/>
        </p:nvSpPr>
        <p:spPr>
          <a:xfrm>
            <a:off x="0" y="6437376"/>
            <a:ext cx="12192000" cy="420624"/>
          </a:xfrm>
          <a:prstGeom prst="rect">
            <a:avLst/>
          </a:prstGeom>
          <a:solidFill>
            <a:srgbClr val="F57D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A91FDF1A-4ED3-6F44-BB31-BD54675BDA7B}"/>
              </a:ext>
            </a:extLst>
          </p:cNvPr>
          <p:cNvSpPr>
            <a:spLocks noGrp="1"/>
          </p:cNvSpPr>
          <p:nvPr>
            <p:ph type="sldNum" idx="12"/>
          </p:nvPr>
        </p:nvSpPr>
        <p:spPr>
          <a:xfrm>
            <a:off x="11357933" y="6497424"/>
            <a:ext cx="834067" cy="298455"/>
          </a:xfrm>
        </p:spPr>
        <p:txBody>
          <a:bodyPr/>
          <a:lstStyle/>
          <a:p>
            <a:pPr marL="0" lvl="0" indent="0" algn="ctr" rtl="0">
              <a:spcBef>
                <a:spcPts val="0"/>
              </a:spcBef>
              <a:spcAft>
                <a:spcPts val="0"/>
              </a:spcAft>
              <a:buNone/>
            </a:pPr>
            <a:fld id="{00000000-1234-1234-1234-123412341234}" type="slidenum">
              <a:rPr lang="en-US" smtClean="0"/>
              <a:t>10</a:t>
            </a:fld>
            <a:endParaRPr lang="en-US" dirty="0"/>
          </a:p>
        </p:txBody>
      </p:sp>
    </p:spTree>
    <p:extLst>
      <p:ext uri="{BB962C8B-B14F-4D97-AF65-F5344CB8AC3E}">
        <p14:creationId xmlns:p14="http://schemas.microsoft.com/office/powerpoint/2010/main" val="12995423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8DDD9-8306-834A-A3BE-C09192C65EEC}"/>
              </a:ext>
            </a:extLst>
          </p:cNvPr>
          <p:cNvSpPr>
            <a:spLocks noGrp="1"/>
          </p:cNvSpPr>
          <p:nvPr>
            <p:ph type="title"/>
          </p:nvPr>
        </p:nvSpPr>
        <p:spPr/>
        <p:txBody>
          <a:bodyPr/>
          <a:lstStyle/>
          <a:p>
            <a:r>
              <a:rPr lang="en-US" dirty="0"/>
              <a:t>Subqueries</a:t>
            </a:r>
          </a:p>
        </p:txBody>
      </p:sp>
      <p:sp>
        <p:nvSpPr>
          <p:cNvPr id="3" name="Text Placeholder 2">
            <a:extLst>
              <a:ext uri="{FF2B5EF4-FFF2-40B4-BE49-F238E27FC236}">
                <a16:creationId xmlns:a16="http://schemas.microsoft.com/office/drawing/2014/main" id="{E064E08E-2E35-8847-9BE9-A651250A1C88}"/>
              </a:ext>
            </a:extLst>
          </p:cNvPr>
          <p:cNvSpPr>
            <a:spLocks noGrp="1"/>
          </p:cNvSpPr>
          <p:nvPr>
            <p:ph type="body" idx="1"/>
          </p:nvPr>
        </p:nvSpPr>
        <p:spPr>
          <a:xfrm>
            <a:off x="7503" y="1133176"/>
            <a:ext cx="11720671" cy="4680000"/>
          </a:xfrm>
        </p:spPr>
        <p:txBody>
          <a:bodyPr/>
          <a:lstStyle/>
          <a:p>
            <a:r>
              <a:rPr lang="en-US" dirty="0"/>
              <a:t>Correlated vs Uncorrelated</a:t>
            </a:r>
          </a:p>
          <a:p>
            <a:pPr lvl="1">
              <a:buFont typeface="Wingdings" pitchFamily="2" charset="2"/>
              <a:buChar char="Ø"/>
            </a:pPr>
            <a:r>
              <a:rPr lang="en-US" dirty="0"/>
              <a:t>Correlated refers to one or more columns from outside of the subquery</a:t>
            </a:r>
          </a:p>
          <a:p>
            <a:pPr lvl="1">
              <a:buFont typeface="Wingdings" pitchFamily="2" charset="2"/>
              <a:buChar char="Ø"/>
            </a:pPr>
            <a:r>
              <a:rPr lang="en-US" dirty="0"/>
              <a:t>Uncorrelated has no such external column references. It is an independent query </a:t>
            </a:r>
          </a:p>
          <a:p>
            <a:r>
              <a:rPr lang="en-US" dirty="0"/>
              <a:t>Scalar vs Non-Scalar </a:t>
            </a:r>
          </a:p>
          <a:p>
            <a:pPr lvl="1">
              <a:buFont typeface="Wingdings" pitchFamily="2" charset="2"/>
              <a:buChar char="Ø"/>
            </a:pPr>
            <a:r>
              <a:rPr lang="en-US" dirty="0"/>
              <a:t>Scalar subquery returns a single value (one column of one row)</a:t>
            </a:r>
          </a:p>
          <a:p>
            <a:pPr lvl="1">
              <a:buFont typeface="Wingdings" pitchFamily="2" charset="2"/>
              <a:buChar char="Ø"/>
            </a:pPr>
            <a:r>
              <a:rPr lang="en-US" dirty="0"/>
              <a:t>Non-Scalar subquery returns 0 to multiple rows, each of which may contain 1 to multiple columns</a:t>
            </a:r>
          </a:p>
        </p:txBody>
      </p:sp>
      <p:sp>
        <p:nvSpPr>
          <p:cNvPr id="4" name="Slide Number Placeholder 3">
            <a:extLst>
              <a:ext uri="{FF2B5EF4-FFF2-40B4-BE49-F238E27FC236}">
                <a16:creationId xmlns:a16="http://schemas.microsoft.com/office/drawing/2014/main" id="{F15CC89D-A093-3F43-8152-F1C5A0558C60}"/>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11</a:t>
            </a:fld>
            <a:endParaRPr lang="en-US"/>
          </a:p>
        </p:txBody>
      </p:sp>
      <p:sp>
        <p:nvSpPr>
          <p:cNvPr id="5" name="Rectangle 4">
            <a:extLst>
              <a:ext uri="{FF2B5EF4-FFF2-40B4-BE49-F238E27FC236}">
                <a16:creationId xmlns:a16="http://schemas.microsoft.com/office/drawing/2014/main" id="{D38F8975-6085-3E4F-9641-760524CA9B6A}"/>
              </a:ext>
            </a:extLst>
          </p:cNvPr>
          <p:cNvSpPr/>
          <p:nvPr/>
        </p:nvSpPr>
        <p:spPr>
          <a:xfrm>
            <a:off x="1086683" y="4102194"/>
            <a:ext cx="3644343" cy="1052901"/>
          </a:xfrm>
          <a:prstGeom prst="rect">
            <a:avLst/>
          </a:prstGeom>
          <a:solidFill>
            <a:srgbClr val="D9D9D9">
              <a:alpha val="6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1A8627D5-1E53-594E-ABAF-18A4F3B6B3E3}"/>
              </a:ext>
            </a:extLst>
          </p:cNvPr>
          <p:cNvSpPr txBox="1"/>
          <p:nvPr/>
        </p:nvSpPr>
        <p:spPr>
          <a:xfrm>
            <a:off x="1376305" y="4148520"/>
            <a:ext cx="3354721" cy="923330"/>
          </a:xfrm>
          <a:prstGeom prst="rect">
            <a:avLst/>
          </a:prstGeom>
          <a:noFill/>
        </p:spPr>
        <p:txBody>
          <a:bodyPr wrap="square" rtlCol="0">
            <a:spAutoFit/>
          </a:bodyPr>
          <a:lstStyle/>
          <a:p>
            <a:r>
              <a:rPr lang="en-US" dirty="0">
                <a:latin typeface="Helvetica Neue Light" panose="02000403000000020004" pitchFamily="2" charset="0"/>
                <a:ea typeface="Helvetica Neue Light" panose="02000403000000020004" pitchFamily="2" charset="0"/>
              </a:rPr>
              <a:t>SELECT</a:t>
            </a:r>
            <a:r>
              <a:rPr lang="en-US" sz="1600" dirty="0">
                <a:latin typeface="Helvetica Neue Light" panose="02000403000000020004" pitchFamily="2" charset="0"/>
                <a:ea typeface="Helvetica Neue Light" panose="02000403000000020004" pitchFamily="2" charset="0"/>
              </a:rPr>
              <a:t> </a:t>
            </a:r>
            <a:r>
              <a:rPr lang="en-US" dirty="0">
                <a:latin typeface="Helvetica Neue Light" panose="02000403000000020004" pitchFamily="2" charset="0"/>
                <a:ea typeface="Helvetica Neue Light" panose="02000403000000020004" pitchFamily="2" charset="0"/>
              </a:rPr>
              <a:t>c1,</a:t>
            </a:r>
            <a:r>
              <a:rPr lang="en-US" sz="1600" dirty="0">
                <a:latin typeface="Helvetica Neue Light" panose="02000403000000020004" pitchFamily="2" charset="0"/>
                <a:ea typeface="Helvetica Neue Light" panose="02000403000000020004" pitchFamily="2" charset="0"/>
              </a:rPr>
              <a:t> </a:t>
            </a:r>
            <a:r>
              <a:rPr lang="en-US" dirty="0">
                <a:latin typeface="Helvetica Neue Light" panose="02000403000000020004" pitchFamily="2" charset="0"/>
                <a:ea typeface="Helvetica Neue Light" panose="02000403000000020004" pitchFamily="2" charset="0"/>
              </a:rPr>
              <a:t>c2</a:t>
            </a:r>
            <a:r>
              <a:rPr lang="en-US" sz="1600" dirty="0">
                <a:latin typeface="Helvetica Neue Light" panose="02000403000000020004" pitchFamily="2" charset="0"/>
                <a:ea typeface="Helvetica Neue Light" panose="02000403000000020004" pitchFamily="2" charset="0"/>
              </a:rPr>
              <a:t> FROM </a:t>
            </a:r>
            <a:r>
              <a:rPr lang="en-US" dirty="0">
                <a:latin typeface="Helvetica Neue Light" panose="02000403000000020004" pitchFamily="2" charset="0"/>
                <a:ea typeface="Helvetica Neue Light" panose="02000403000000020004" pitchFamily="2" charset="0"/>
              </a:rPr>
              <a:t>table1</a:t>
            </a:r>
            <a:r>
              <a:rPr lang="en-US" sz="1600" dirty="0">
                <a:latin typeface="Helvetica Neue Light" panose="02000403000000020004" pitchFamily="2" charset="0"/>
                <a:ea typeface="Helvetica Neue Light" panose="02000403000000020004" pitchFamily="2" charset="0"/>
              </a:rPr>
              <a:t> </a:t>
            </a:r>
          </a:p>
          <a:p>
            <a:r>
              <a:rPr lang="en-US" dirty="0">
                <a:latin typeface="Helvetica Neue Light" panose="02000403000000020004" pitchFamily="2" charset="0"/>
                <a:ea typeface="Helvetica Neue Light" panose="02000403000000020004" pitchFamily="2" charset="0"/>
              </a:rPr>
              <a:t>WHERE</a:t>
            </a:r>
            <a:r>
              <a:rPr lang="en-US" sz="1600" dirty="0">
                <a:latin typeface="Helvetica Neue Light" panose="02000403000000020004" pitchFamily="2" charset="0"/>
                <a:ea typeface="Helvetica Neue Light" panose="02000403000000020004" pitchFamily="2" charset="0"/>
              </a:rPr>
              <a:t> </a:t>
            </a:r>
            <a:r>
              <a:rPr lang="en-US" dirty="0">
                <a:latin typeface="Helvetica Neue Light" panose="02000403000000020004" pitchFamily="2" charset="0"/>
                <a:ea typeface="Helvetica Neue Light" panose="02000403000000020004" pitchFamily="2" charset="0"/>
              </a:rPr>
              <a:t>c1</a:t>
            </a:r>
            <a:r>
              <a:rPr lang="en-US" sz="1600" dirty="0">
                <a:latin typeface="Helvetica Neue Light" panose="02000403000000020004" pitchFamily="2" charset="0"/>
                <a:ea typeface="Helvetica Neue Light" panose="02000403000000020004" pitchFamily="2" charset="0"/>
              </a:rPr>
              <a:t> </a:t>
            </a:r>
            <a:r>
              <a:rPr lang="en-US" dirty="0">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p>
          <a:p>
            <a:r>
              <a:rPr lang="en-US" dirty="0">
                <a:latin typeface="Helvetica Neue Light" panose="02000403000000020004" pitchFamily="2" charset="0"/>
                <a:ea typeface="Helvetica Neue Light" panose="02000403000000020004" pitchFamily="2" charset="0"/>
              </a:rPr>
              <a:t>(SELECT</a:t>
            </a:r>
            <a:r>
              <a:rPr lang="en-US" sz="1600" dirty="0">
                <a:latin typeface="Helvetica Neue Light" panose="02000403000000020004" pitchFamily="2" charset="0"/>
                <a:ea typeface="Helvetica Neue Light" panose="02000403000000020004" pitchFamily="2" charset="0"/>
              </a:rPr>
              <a:t> </a:t>
            </a:r>
            <a:r>
              <a:rPr lang="en-US" dirty="0">
                <a:latin typeface="Helvetica Neue Light" panose="02000403000000020004" pitchFamily="2" charset="0"/>
                <a:ea typeface="Helvetica Neue Light" panose="02000403000000020004" pitchFamily="2" charset="0"/>
              </a:rPr>
              <a:t>max(x)</a:t>
            </a:r>
            <a:r>
              <a:rPr lang="en-US" sz="1600" dirty="0">
                <a:latin typeface="Helvetica Neue Light" panose="02000403000000020004" pitchFamily="2" charset="0"/>
                <a:ea typeface="Helvetica Neue Light" panose="02000403000000020004" pitchFamily="2" charset="0"/>
              </a:rPr>
              <a:t> </a:t>
            </a:r>
            <a:r>
              <a:rPr lang="en-US" dirty="0">
                <a:latin typeface="Helvetica Neue Light" panose="02000403000000020004" pitchFamily="2" charset="0"/>
                <a:ea typeface="Helvetica Neue Light" panose="02000403000000020004" pitchFamily="2" charset="0"/>
              </a:rPr>
              <a:t>FROM</a:t>
            </a:r>
            <a:r>
              <a:rPr lang="en-US" sz="1600" dirty="0">
                <a:latin typeface="Helvetica Neue Light" panose="02000403000000020004" pitchFamily="2" charset="0"/>
                <a:ea typeface="Helvetica Neue Light" panose="02000403000000020004" pitchFamily="2" charset="0"/>
              </a:rPr>
              <a:t> </a:t>
            </a:r>
            <a:r>
              <a:rPr lang="en-US" dirty="0">
                <a:latin typeface="Helvetica Neue Light" panose="02000403000000020004" pitchFamily="2" charset="0"/>
                <a:ea typeface="Helvetica Neue Light" panose="02000403000000020004" pitchFamily="2" charset="0"/>
              </a:rPr>
              <a:t>table2);</a:t>
            </a:r>
            <a:endParaRPr lang="en-US" sz="1400" dirty="0">
              <a:latin typeface="Helvetica Neue Light" panose="02000403000000020004" pitchFamily="2" charset="0"/>
              <a:ea typeface="Helvetica Neue Light" panose="02000403000000020004" pitchFamily="2" charset="0"/>
            </a:endParaRPr>
          </a:p>
        </p:txBody>
      </p:sp>
      <p:pic>
        <p:nvPicPr>
          <p:cNvPr id="7" name="Picture 6">
            <a:extLst>
              <a:ext uri="{FF2B5EF4-FFF2-40B4-BE49-F238E27FC236}">
                <a16:creationId xmlns:a16="http://schemas.microsoft.com/office/drawing/2014/main" id="{2109045D-B698-704F-AEE4-F6DA5B2B7424}"/>
              </a:ext>
            </a:extLst>
          </p:cNvPr>
          <p:cNvPicPr>
            <a:picLocks noChangeAspect="1"/>
          </p:cNvPicPr>
          <p:nvPr/>
        </p:nvPicPr>
        <p:blipFill>
          <a:blip r:embed="rId3"/>
          <a:stretch>
            <a:fillRect/>
          </a:stretch>
        </p:blipFill>
        <p:spPr>
          <a:xfrm>
            <a:off x="461728" y="3913402"/>
            <a:ext cx="803878" cy="658302"/>
          </a:xfrm>
          <a:prstGeom prst="rect">
            <a:avLst/>
          </a:prstGeom>
        </p:spPr>
      </p:pic>
      <p:sp>
        <p:nvSpPr>
          <p:cNvPr id="8" name="Rectangle 7">
            <a:extLst>
              <a:ext uri="{FF2B5EF4-FFF2-40B4-BE49-F238E27FC236}">
                <a16:creationId xmlns:a16="http://schemas.microsoft.com/office/drawing/2014/main" id="{F01C71B7-06B4-1F41-8801-359F5E0A9A5F}"/>
              </a:ext>
            </a:extLst>
          </p:cNvPr>
          <p:cNvSpPr/>
          <p:nvPr/>
        </p:nvSpPr>
        <p:spPr>
          <a:xfrm>
            <a:off x="5579165" y="3885622"/>
            <a:ext cx="5997904" cy="1200329"/>
          </a:xfrm>
          <a:prstGeom prst="rect">
            <a:avLst/>
          </a:prstGeom>
          <a:solidFill>
            <a:srgbClr val="D9D9D9">
              <a:alpha val="6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AE588097-2188-FF47-8E7A-B8CA5DE9BF94}"/>
              </a:ext>
            </a:extLst>
          </p:cNvPr>
          <p:cNvSpPr txBox="1"/>
          <p:nvPr/>
        </p:nvSpPr>
        <p:spPr>
          <a:xfrm>
            <a:off x="5783701" y="3858869"/>
            <a:ext cx="5772197" cy="1200329"/>
          </a:xfrm>
          <a:prstGeom prst="rect">
            <a:avLst/>
          </a:prstGeom>
          <a:noFill/>
        </p:spPr>
        <p:txBody>
          <a:bodyPr wrap="square" rtlCol="0">
            <a:spAutoFit/>
          </a:bodyPr>
          <a:lstStyle/>
          <a:p>
            <a:r>
              <a:rPr lang="en-US" dirty="0">
                <a:latin typeface="Helvetica Neue Light" panose="02000403000000020004" pitchFamily="2" charset="0"/>
                <a:ea typeface="Helvetica Neue Light" panose="02000403000000020004" pitchFamily="2" charset="0"/>
              </a:rPr>
              <a:t>SELECT </a:t>
            </a:r>
            <a:r>
              <a:rPr lang="en-US" dirty="0" err="1">
                <a:latin typeface="Helvetica Neue Light" panose="02000403000000020004" pitchFamily="2" charset="0"/>
                <a:ea typeface="Helvetica Neue Light" panose="02000403000000020004" pitchFamily="2" charset="0"/>
              </a:rPr>
              <a:t>p.name</a:t>
            </a:r>
            <a:r>
              <a:rPr lang="en-US" dirty="0">
                <a:latin typeface="Helvetica Neue Light" panose="02000403000000020004" pitchFamily="2" charset="0"/>
                <a:ea typeface="Helvetica Neue Light" panose="02000403000000020004" pitchFamily="2" charset="0"/>
              </a:rPr>
              <a:t>, </a:t>
            </a:r>
            <a:r>
              <a:rPr lang="en-US" dirty="0" err="1">
                <a:latin typeface="Helvetica Neue Light" panose="02000403000000020004" pitchFamily="2" charset="0"/>
                <a:ea typeface="Helvetica Neue Light" panose="02000403000000020004" pitchFamily="2" charset="0"/>
              </a:rPr>
              <a:t>p.annual_wage</a:t>
            </a:r>
            <a:r>
              <a:rPr lang="en-US" dirty="0">
                <a:latin typeface="Helvetica Neue Light" panose="02000403000000020004" pitchFamily="2" charset="0"/>
                <a:ea typeface="Helvetica Neue Light" panose="02000403000000020004" pitchFamily="2" charset="0"/>
              </a:rPr>
              <a:t>, </a:t>
            </a:r>
            <a:r>
              <a:rPr lang="en-US" dirty="0" err="1">
                <a:latin typeface="Helvetica Neue Light" panose="02000403000000020004" pitchFamily="2" charset="0"/>
                <a:ea typeface="Helvetica Neue Light" panose="02000403000000020004" pitchFamily="2" charset="0"/>
              </a:rPr>
              <a:t>p.country</a:t>
            </a:r>
            <a:r>
              <a:rPr lang="en-US" dirty="0">
                <a:latin typeface="Helvetica Neue Light" panose="02000403000000020004" pitchFamily="2" charset="0"/>
                <a:ea typeface="Helvetica Neue Light" panose="02000403000000020004" pitchFamily="2" charset="0"/>
              </a:rPr>
              <a:t> </a:t>
            </a:r>
          </a:p>
          <a:p>
            <a:r>
              <a:rPr lang="en-US" dirty="0">
                <a:latin typeface="Helvetica Neue Light" panose="02000403000000020004" pitchFamily="2" charset="0"/>
                <a:ea typeface="Helvetica Neue Light" panose="02000403000000020004" pitchFamily="2" charset="0"/>
              </a:rPr>
              <a:t>FROM pay as p WHERE </a:t>
            </a:r>
            <a:r>
              <a:rPr lang="en-US" dirty="0" err="1">
                <a:latin typeface="Helvetica Neue Light" panose="02000403000000020004" pitchFamily="2" charset="0"/>
                <a:ea typeface="Helvetica Neue Light" panose="02000403000000020004" pitchFamily="2" charset="0"/>
              </a:rPr>
              <a:t>p.annual_wage</a:t>
            </a:r>
            <a:r>
              <a:rPr lang="en-US" dirty="0">
                <a:latin typeface="Helvetica Neue Light" panose="02000403000000020004" pitchFamily="2" charset="0"/>
                <a:ea typeface="Helvetica Neue Light" panose="02000403000000020004" pitchFamily="2" charset="0"/>
              </a:rPr>
              <a:t> &lt; </a:t>
            </a:r>
          </a:p>
          <a:p>
            <a:r>
              <a:rPr lang="en-US" dirty="0">
                <a:latin typeface="Helvetica Neue Light" panose="02000403000000020004" pitchFamily="2" charset="0"/>
                <a:ea typeface="Helvetica Neue Light" panose="02000403000000020004" pitchFamily="2" charset="0"/>
              </a:rPr>
              <a:t>(SELECT max(</a:t>
            </a:r>
            <a:r>
              <a:rPr lang="en-US" dirty="0" err="1">
                <a:latin typeface="Helvetica Neue Light" panose="02000403000000020004" pitchFamily="2" charset="0"/>
                <a:ea typeface="Helvetica Neue Light" panose="02000403000000020004" pitchFamily="2" charset="0"/>
              </a:rPr>
              <a:t>per_capita_gdp</a:t>
            </a:r>
            <a:r>
              <a:rPr lang="en-US" dirty="0">
                <a:latin typeface="Helvetica Neue Light" panose="02000403000000020004" pitchFamily="2" charset="0"/>
                <a:ea typeface="Helvetica Neue Light" panose="02000403000000020004" pitchFamily="2" charset="0"/>
              </a:rPr>
              <a:t>) FROM </a:t>
            </a:r>
            <a:r>
              <a:rPr lang="en-US" dirty="0" err="1">
                <a:latin typeface="Helvetica Neue Light" panose="02000403000000020004" pitchFamily="2" charset="0"/>
                <a:ea typeface="Helvetica Neue Light" panose="02000403000000020004" pitchFamily="2" charset="0"/>
              </a:rPr>
              <a:t>international_gdp</a:t>
            </a:r>
            <a:r>
              <a:rPr lang="en-US" dirty="0">
                <a:latin typeface="Helvetica Neue Light" panose="02000403000000020004" pitchFamily="2" charset="0"/>
                <a:ea typeface="Helvetica Neue Light" panose="02000403000000020004" pitchFamily="2" charset="0"/>
              </a:rPr>
              <a:t> </a:t>
            </a:r>
            <a:r>
              <a:rPr lang="en-US" dirty="0" err="1">
                <a:latin typeface="Helvetica Neue Light" panose="02000403000000020004" pitchFamily="2" charset="0"/>
                <a:ea typeface="Helvetica Neue Light" panose="02000403000000020004" pitchFamily="2" charset="0"/>
              </a:rPr>
              <a:t>i</a:t>
            </a:r>
            <a:r>
              <a:rPr lang="en-US" dirty="0">
                <a:latin typeface="Helvetica Neue Light" panose="02000403000000020004" pitchFamily="2" charset="0"/>
                <a:ea typeface="Helvetica Neue Light" panose="02000403000000020004" pitchFamily="2" charset="0"/>
              </a:rPr>
              <a:t> WHERE </a:t>
            </a:r>
            <a:r>
              <a:rPr lang="en-US" dirty="0" err="1">
                <a:latin typeface="Helvetica Neue Light" panose="02000403000000020004" pitchFamily="2" charset="0"/>
                <a:ea typeface="Helvetica Neue Light" panose="02000403000000020004" pitchFamily="2" charset="0"/>
              </a:rPr>
              <a:t>p.country</a:t>
            </a:r>
            <a:r>
              <a:rPr lang="en-US" dirty="0">
                <a:latin typeface="Helvetica Neue Light" panose="02000403000000020004" pitchFamily="2" charset="0"/>
                <a:ea typeface="Helvetica Neue Light" panose="02000403000000020004" pitchFamily="2" charset="0"/>
              </a:rPr>
              <a:t> = </a:t>
            </a:r>
            <a:r>
              <a:rPr lang="en-US" dirty="0" err="1">
                <a:latin typeface="Helvetica Neue Light" panose="02000403000000020004" pitchFamily="2" charset="0"/>
                <a:ea typeface="Helvetica Neue Light" panose="02000403000000020004" pitchFamily="2" charset="0"/>
              </a:rPr>
              <a:t>i.name</a:t>
            </a:r>
            <a:r>
              <a:rPr lang="en-US" dirty="0">
                <a:latin typeface="Helvetica Neue Light" panose="02000403000000020004" pitchFamily="2" charset="0"/>
                <a:ea typeface="Helvetica Neue Light" panose="02000403000000020004" pitchFamily="2" charset="0"/>
              </a:rPr>
              <a:t>);</a:t>
            </a:r>
            <a:endParaRPr lang="en-US" sz="1400" dirty="0">
              <a:latin typeface="Helvetica Neue Light" panose="02000403000000020004" pitchFamily="2" charset="0"/>
              <a:ea typeface="Helvetica Neue Light" panose="02000403000000020004" pitchFamily="2" charset="0"/>
            </a:endParaRPr>
          </a:p>
        </p:txBody>
      </p:sp>
      <p:pic>
        <p:nvPicPr>
          <p:cNvPr id="10" name="Picture 9">
            <a:extLst>
              <a:ext uri="{FF2B5EF4-FFF2-40B4-BE49-F238E27FC236}">
                <a16:creationId xmlns:a16="http://schemas.microsoft.com/office/drawing/2014/main" id="{9CB8D6AA-7AEF-C849-99D1-F73BEF20F888}"/>
              </a:ext>
            </a:extLst>
          </p:cNvPr>
          <p:cNvPicPr>
            <a:picLocks noChangeAspect="1"/>
          </p:cNvPicPr>
          <p:nvPr/>
        </p:nvPicPr>
        <p:blipFill>
          <a:blip r:embed="rId3"/>
          <a:stretch>
            <a:fillRect/>
          </a:stretch>
        </p:blipFill>
        <p:spPr>
          <a:xfrm>
            <a:off x="5020648" y="3584251"/>
            <a:ext cx="803878" cy="658302"/>
          </a:xfrm>
          <a:prstGeom prst="rect">
            <a:avLst/>
          </a:prstGeom>
        </p:spPr>
      </p:pic>
      <p:sp>
        <p:nvSpPr>
          <p:cNvPr id="14" name="Rectangle 13">
            <a:extLst>
              <a:ext uri="{FF2B5EF4-FFF2-40B4-BE49-F238E27FC236}">
                <a16:creationId xmlns:a16="http://schemas.microsoft.com/office/drawing/2014/main" id="{C6D567E9-23D7-004C-9CEE-61DAF131CCBE}"/>
              </a:ext>
            </a:extLst>
          </p:cNvPr>
          <p:cNvSpPr/>
          <p:nvPr/>
        </p:nvSpPr>
        <p:spPr>
          <a:xfrm>
            <a:off x="3294215" y="5555698"/>
            <a:ext cx="6432878" cy="1052901"/>
          </a:xfrm>
          <a:prstGeom prst="rect">
            <a:avLst/>
          </a:prstGeom>
          <a:solidFill>
            <a:srgbClr val="D9D9D9">
              <a:alpha val="6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6BACA470-B899-7B45-A279-891B111C8693}"/>
              </a:ext>
            </a:extLst>
          </p:cNvPr>
          <p:cNvSpPr txBox="1"/>
          <p:nvPr/>
        </p:nvSpPr>
        <p:spPr>
          <a:xfrm>
            <a:off x="3620802" y="5596306"/>
            <a:ext cx="6432878" cy="923330"/>
          </a:xfrm>
          <a:prstGeom prst="rect">
            <a:avLst/>
          </a:prstGeom>
          <a:noFill/>
        </p:spPr>
        <p:txBody>
          <a:bodyPr wrap="square" rtlCol="0">
            <a:spAutoFit/>
          </a:bodyPr>
          <a:lstStyle/>
          <a:p>
            <a:r>
              <a:rPr lang="en-US" dirty="0">
                <a:latin typeface="Helvetica Neue Light" panose="02000403000000020004" pitchFamily="2" charset="0"/>
                <a:ea typeface="Helvetica Neue Light" panose="02000403000000020004" pitchFamily="2" charset="0"/>
              </a:rPr>
              <a:t>SELECT </a:t>
            </a:r>
            <a:r>
              <a:rPr lang="en-US" dirty="0" err="1">
                <a:latin typeface="Helvetica Neue Light" panose="02000403000000020004" pitchFamily="2" charset="0"/>
                <a:ea typeface="Helvetica Neue Light" panose="02000403000000020004" pitchFamily="2" charset="0"/>
              </a:rPr>
              <a:t>p.name</a:t>
            </a:r>
            <a:r>
              <a:rPr lang="en-US" dirty="0">
                <a:latin typeface="Helvetica Neue Light" panose="02000403000000020004" pitchFamily="2" charset="0"/>
                <a:ea typeface="Helvetica Neue Light" panose="02000403000000020004" pitchFamily="2" charset="0"/>
              </a:rPr>
              <a:t>, </a:t>
            </a:r>
            <a:r>
              <a:rPr lang="en-US" dirty="0" err="1">
                <a:latin typeface="Helvetica Neue Light" panose="02000403000000020004" pitchFamily="2" charset="0"/>
                <a:ea typeface="Helvetica Neue Light" panose="02000403000000020004" pitchFamily="2" charset="0"/>
              </a:rPr>
              <a:t>p.annual_wage</a:t>
            </a:r>
            <a:r>
              <a:rPr lang="en-US" dirty="0">
                <a:latin typeface="Helvetica Neue Light" panose="02000403000000020004" pitchFamily="2" charset="0"/>
                <a:ea typeface="Helvetica Neue Light" panose="02000403000000020004" pitchFamily="2" charset="0"/>
              </a:rPr>
              <a:t>, </a:t>
            </a:r>
            <a:r>
              <a:rPr lang="en-US" dirty="0" err="1">
                <a:latin typeface="Helvetica Neue Light" panose="02000403000000020004" pitchFamily="2" charset="0"/>
                <a:ea typeface="Helvetica Neue Light" panose="02000403000000020004" pitchFamily="2" charset="0"/>
              </a:rPr>
              <a:t>p.country</a:t>
            </a:r>
            <a:r>
              <a:rPr lang="en-US" dirty="0">
                <a:latin typeface="Helvetica Neue Light" panose="02000403000000020004" pitchFamily="2" charset="0"/>
                <a:ea typeface="Helvetica Neue Light" panose="02000403000000020004" pitchFamily="2" charset="0"/>
              </a:rPr>
              <a:t> FROM pay as p WHERE </a:t>
            </a:r>
            <a:r>
              <a:rPr lang="en-US" dirty="0" err="1">
                <a:latin typeface="Helvetica Neue Light" panose="02000403000000020004" pitchFamily="2" charset="0"/>
                <a:ea typeface="Helvetica Neue Light" panose="02000403000000020004" pitchFamily="2" charset="0"/>
              </a:rPr>
              <a:t>p.annual_wage</a:t>
            </a:r>
            <a:r>
              <a:rPr lang="en-US" dirty="0">
                <a:latin typeface="Helvetica Neue Light" panose="02000403000000020004" pitchFamily="2" charset="0"/>
                <a:ea typeface="Helvetica Neue Light" panose="02000403000000020004" pitchFamily="2" charset="0"/>
              </a:rPr>
              <a:t> &lt; (SELECT </a:t>
            </a:r>
            <a:r>
              <a:rPr lang="en-US" dirty="0" err="1">
                <a:latin typeface="Helvetica Neue Light" panose="02000403000000020004" pitchFamily="2" charset="0"/>
                <a:ea typeface="Helvetica Neue Light" panose="02000403000000020004" pitchFamily="2" charset="0"/>
              </a:rPr>
              <a:t>per_capita_gdp</a:t>
            </a:r>
            <a:r>
              <a:rPr lang="en-US" dirty="0">
                <a:latin typeface="Helvetica Neue Light" panose="02000403000000020004" pitchFamily="2" charset="0"/>
                <a:ea typeface="Helvetica Neue Light" panose="02000403000000020004" pitchFamily="2" charset="0"/>
              </a:rPr>
              <a:t> FROM </a:t>
            </a:r>
            <a:r>
              <a:rPr lang="en-US" dirty="0" err="1">
                <a:latin typeface="Helvetica Neue Light" panose="02000403000000020004" pitchFamily="2" charset="0"/>
                <a:ea typeface="Helvetica Neue Light" panose="02000403000000020004" pitchFamily="2" charset="0"/>
              </a:rPr>
              <a:t>international_gdp</a:t>
            </a:r>
            <a:r>
              <a:rPr lang="en-US" dirty="0">
                <a:latin typeface="Helvetica Neue Light" panose="02000403000000020004" pitchFamily="2" charset="0"/>
                <a:ea typeface="Helvetica Neue Light" panose="02000403000000020004" pitchFamily="2" charset="0"/>
              </a:rPr>
              <a:t> WHERE name = 'Brazil');</a:t>
            </a:r>
            <a:endParaRPr lang="en-US" sz="1400" dirty="0">
              <a:latin typeface="Helvetica Neue Light" panose="02000403000000020004" pitchFamily="2" charset="0"/>
              <a:ea typeface="Helvetica Neue Light" panose="02000403000000020004" pitchFamily="2" charset="0"/>
            </a:endParaRPr>
          </a:p>
        </p:txBody>
      </p:sp>
      <p:pic>
        <p:nvPicPr>
          <p:cNvPr id="16" name="Picture 15">
            <a:extLst>
              <a:ext uri="{FF2B5EF4-FFF2-40B4-BE49-F238E27FC236}">
                <a16:creationId xmlns:a16="http://schemas.microsoft.com/office/drawing/2014/main" id="{85A65627-D1FA-C34C-9237-3DAAAA4D4A70}"/>
              </a:ext>
            </a:extLst>
          </p:cNvPr>
          <p:cNvPicPr>
            <a:picLocks noChangeAspect="1"/>
          </p:cNvPicPr>
          <p:nvPr/>
        </p:nvPicPr>
        <p:blipFill>
          <a:blip r:embed="rId3"/>
          <a:stretch>
            <a:fillRect/>
          </a:stretch>
        </p:blipFill>
        <p:spPr>
          <a:xfrm>
            <a:off x="2669261" y="5366906"/>
            <a:ext cx="803878" cy="658302"/>
          </a:xfrm>
          <a:prstGeom prst="rect">
            <a:avLst/>
          </a:prstGeom>
        </p:spPr>
      </p:pic>
      <p:pic>
        <p:nvPicPr>
          <p:cNvPr id="19" name="Picture 18">
            <a:extLst>
              <a:ext uri="{FF2B5EF4-FFF2-40B4-BE49-F238E27FC236}">
                <a16:creationId xmlns:a16="http://schemas.microsoft.com/office/drawing/2014/main" id="{EB7C414C-CAF6-A34F-9E15-2FCAB2DEE7CE}"/>
              </a:ext>
            </a:extLst>
          </p:cNvPr>
          <p:cNvPicPr>
            <a:picLocks noChangeAspect="1"/>
          </p:cNvPicPr>
          <p:nvPr/>
        </p:nvPicPr>
        <p:blipFill>
          <a:blip r:embed="rId4"/>
          <a:stretch>
            <a:fillRect/>
          </a:stretch>
        </p:blipFill>
        <p:spPr>
          <a:xfrm rot="591761">
            <a:off x="10594899" y="5304860"/>
            <a:ext cx="847858" cy="1394214"/>
          </a:xfrm>
          <a:prstGeom prst="rect">
            <a:avLst/>
          </a:prstGeom>
        </p:spPr>
      </p:pic>
    </p:spTree>
    <p:extLst>
      <p:ext uri="{BB962C8B-B14F-4D97-AF65-F5344CB8AC3E}">
        <p14:creationId xmlns:p14="http://schemas.microsoft.com/office/powerpoint/2010/main" val="4201959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8DDD9-8306-834A-A3BE-C09192C65EEC}"/>
              </a:ext>
            </a:extLst>
          </p:cNvPr>
          <p:cNvSpPr>
            <a:spLocks noGrp="1"/>
          </p:cNvSpPr>
          <p:nvPr>
            <p:ph type="title"/>
          </p:nvPr>
        </p:nvSpPr>
        <p:spPr/>
        <p:txBody>
          <a:bodyPr/>
          <a:lstStyle/>
          <a:p>
            <a:r>
              <a:rPr lang="en-US" dirty="0"/>
              <a:t>Subqueries – Where can they be used</a:t>
            </a:r>
          </a:p>
        </p:txBody>
      </p:sp>
      <p:grpSp>
        <p:nvGrpSpPr>
          <p:cNvPr id="10" name="Group 9">
            <a:extLst>
              <a:ext uri="{FF2B5EF4-FFF2-40B4-BE49-F238E27FC236}">
                <a16:creationId xmlns:a16="http://schemas.microsoft.com/office/drawing/2014/main" id="{6B43AFF5-D132-A74F-85A9-D66FC4AF03DA}"/>
              </a:ext>
            </a:extLst>
          </p:cNvPr>
          <p:cNvGrpSpPr/>
          <p:nvPr/>
        </p:nvGrpSpPr>
        <p:grpSpPr>
          <a:xfrm>
            <a:off x="212032" y="1245302"/>
            <a:ext cx="11569147" cy="5612698"/>
            <a:chOff x="0" y="1245302"/>
            <a:chExt cx="11569147" cy="5612698"/>
          </a:xfrm>
        </p:grpSpPr>
        <p:pic>
          <p:nvPicPr>
            <p:cNvPr id="8" name="Picture 7" descr="A screenshot of a cell phone&#10;&#10;Description automatically generated">
              <a:extLst>
                <a:ext uri="{FF2B5EF4-FFF2-40B4-BE49-F238E27FC236}">
                  <a16:creationId xmlns:a16="http://schemas.microsoft.com/office/drawing/2014/main" id="{AC491240-D9E0-404F-AF78-7AB2C5F2B2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286" y="1245302"/>
              <a:ext cx="11343861" cy="5356322"/>
            </a:xfrm>
            <a:prstGeom prst="rect">
              <a:avLst/>
            </a:prstGeom>
          </p:spPr>
        </p:pic>
        <p:sp>
          <p:nvSpPr>
            <p:cNvPr id="9" name="Rectangle 8">
              <a:extLst>
                <a:ext uri="{FF2B5EF4-FFF2-40B4-BE49-F238E27FC236}">
                  <a16:creationId xmlns:a16="http://schemas.microsoft.com/office/drawing/2014/main" id="{7D0FE3A0-E158-E445-8A2C-84B05F62FD6D}"/>
                </a:ext>
              </a:extLst>
            </p:cNvPr>
            <p:cNvSpPr/>
            <p:nvPr/>
          </p:nvSpPr>
          <p:spPr>
            <a:xfrm>
              <a:off x="0" y="6537324"/>
              <a:ext cx="11569147" cy="320676"/>
            </a:xfrm>
            <a:prstGeom prst="rect">
              <a:avLst/>
            </a:prstGeom>
            <a:solidFill>
              <a:srgbClr val="F47C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Slide Number Placeholder 3">
            <a:extLst>
              <a:ext uri="{FF2B5EF4-FFF2-40B4-BE49-F238E27FC236}">
                <a16:creationId xmlns:a16="http://schemas.microsoft.com/office/drawing/2014/main" id="{F15CC89D-A093-3F43-8152-F1C5A0558C60}"/>
              </a:ext>
            </a:extLst>
          </p:cNvPr>
          <p:cNvSpPr>
            <a:spLocks noGrp="1"/>
          </p:cNvSpPr>
          <p:nvPr>
            <p:ph type="sldNum" idx="12"/>
          </p:nvPr>
        </p:nvSpPr>
        <p:spPr>
          <a:ln>
            <a:noFill/>
          </a:ln>
        </p:spPr>
        <p:txBody>
          <a:bodyPr/>
          <a:lstStyle/>
          <a:p>
            <a:pPr marL="0" lvl="0" indent="0" algn="ctr" rtl="0">
              <a:spcBef>
                <a:spcPts val="0"/>
              </a:spcBef>
              <a:spcAft>
                <a:spcPts val="0"/>
              </a:spcAft>
              <a:buNone/>
            </a:pPr>
            <a:fld id="{00000000-1234-1234-1234-123412341234}" type="slidenum">
              <a:rPr lang="en-US" smtClean="0"/>
              <a:t>12</a:t>
            </a:fld>
            <a:endParaRPr lang="en-US" dirty="0"/>
          </a:p>
        </p:txBody>
      </p:sp>
    </p:spTree>
    <p:extLst>
      <p:ext uri="{BB962C8B-B14F-4D97-AF65-F5344CB8AC3E}">
        <p14:creationId xmlns:p14="http://schemas.microsoft.com/office/powerpoint/2010/main" val="10269287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8DDD9-8306-834A-A3BE-C09192C65EEC}"/>
              </a:ext>
            </a:extLst>
          </p:cNvPr>
          <p:cNvSpPr>
            <a:spLocks noGrp="1"/>
          </p:cNvSpPr>
          <p:nvPr>
            <p:ph type="title"/>
          </p:nvPr>
        </p:nvSpPr>
        <p:spPr/>
        <p:txBody>
          <a:bodyPr/>
          <a:lstStyle/>
          <a:p>
            <a:r>
              <a:rPr lang="en-US" dirty="0"/>
              <a:t>Subqueries Best Practices</a:t>
            </a:r>
          </a:p>
        </p:txBody>
      </p:sp>
      <p:sp>
        <p:nvSpPr>
          <p:cNvPr id="4" name="Slide Number Placeholder 3">
            <a:extLst>
              <a:ext uri="{FF2B5EF4-FFF2-40B4-BE49-F238E27FC236}">
                <a16:creationId xmlns:a16="http://schemas.microsoft.com/office/drawing/2014/main" id="{F15CC89D-A093-3F43-8152-F1C5A0558C60}"/>
              </a:ext>
            </a:extLst>
          </p:cNvPr>
          <p:cNvSpPr>
            <a:spLocks noGrp="1"/>
          </p:cNvSpPr>
          <p:nvPr>
            <p:ph type="sldNum" idx="12"/>
          </p:nvPr>
        </p:nvSpPr>
        <p:spPr>
          <a:ln>
            <a:noFill/>
          </a:ln>
        </p:spPr>
        <p:txBody>
          <a:bodyPr/>
          <a:lstStyle/>
          <a:p>
            <a:pPr marL="0" lvl="0" indent="0" algn="ctr" rtl="0">
              <a:spcBef>
                <a:spcPts val="0"/>
              </a:spcBef>
              <a:spcAft>
                <a:spcPts val="0"/>
              </a:spcAft>
              <a:buNone/>
            </a:pPr>
            <a:fld id="{00000000-1234-1234-1234-123412341234}" type="slidenum">
              <a:rPr lang="en-US" smtClean="0"/>
              <a:t>13</a:t>
            </a:fld>
            <a:endParaRPr lang="en-US" dirty="0"/>
          </a:p>
        </p:txBody>
      </p:sp>
      <p:sp>
        <p:nvSpPr>
          <p:cNvPr id="11" name="Rectangle 10">
            <a:extLst>
              <a:ext uri="{FF2B5EF4-FFF2-40B4-BE49-F238E27FC236}">
                <a16:creationId xmlns:a16="http://schemas.microsoft.com/office/drawing/2014/main" id="{FB9BB12D-4F38-6A43-8090-8FED8A1E53AD}"/>
              </a:ext>
            </a:extLst>
          </p:cNvPr>
          <p:cNvSpPr/>
          <p:nvPr/>
        </p:nvSpPr>
        <p:spPr>
          <a:xfrm>
            <a:off x="952497" y="1608082"/>
            <a:ext cx="9739888" cy="4524494"/>
          </a:xfrm>
          <a:prstGeom prst="rect">
            <a:avLst/>
          </a:prstGeom>
          <a:gradFill flip="none" rotWithShape="1">
            <a:gsLst>
              <a:gs pos="0">
                <a:schemeClr val="accent6">
                  <a:lumMod val="60000"/>
                  <a:lumOff val="40000"/>
                  <a:tint val="66000"/>
                  <a:satMod val="160000"/>
                </a:schemeClr>
              </a:gs>
              <a:gs pos="50000">
                <a:schemeClr val="accent6">
                  <a:lumMod val="60000"/>
                  <a:lumOff val="40000"/>
                  <a:tint val="44500"/>
                  <a:satMod val="160000"/>
                </a:schemeClr>
              </a:gs>
              <a:gs pos="100000">
                <a:schemeClr val="accent6">
                  <a:lumMod val="60000"/>
                  <a:lumOff val="40000"/>
                  <a:tint val="23500"/>
                  <a:satMod val="160000"/>
                </a:schemeClr>
              </a:gs>
            </a:gsLst>
            <a:lin ang="10800000" scaled="1"/>
            <a:tileRect/>
          </a:gra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0DF44BD7-AEAB-A341-AAAA-85A8B420AB99}"/>
              </a:ext>
            </a:extLst>
          </p:cNvPr>
          <p:cNvSpPr txBox="1"/>
          <p:nvPr/>
        </p:nvSpPr>
        <p:spPr>
          <a:xfrm>
            <a:off x="952494" y="1608082"/>
            <a:ext cx="5165124" cy="584775"/>
          </a:xfrm>
          <a:prstGeom prst="rect">
            <a:avLst/>
          </a:prstGeom>
          <a:noFill/>
        </p:spPr>
        <p:txBody>
          <a:bodyPr wrap="square" rtlCol="0">
            <a:spAutoFit/>
          </a:bodyPr>
          <a:lstStyle/>
          <a:p>
            <a:pPr lvl="0"/>
            <a:r>
              <a:rPr lang="en-US" sz="3200" b="1" dirty="0">
                <a:latin typeface="Helvetica Neue Light" panose="02000403000000020004" pitchFamily="2" charset="0"/>
                <a:ea typeface="Helvetica Neue Light" panose="02000403000000020004" pitchFamily="2" charset="0"/>
              </a:rPr>
              <a:t>Best Practices</a:t>
            </a:r>
          </a:p>
        </p:txBody>
      </p:sp>
      <p:pic>
        <p:nvPicPr>
          <p:cNvPr id="13" name="Picture 12">
            <a:extLst>
              <a:ext uri="{FF2B5EF4-FFF2-40B4-BE49-F238E27FC236}">
                <a16:creationId xmlns:a16="http://schemas.microsoft.com/office/drawing/2014/main" id="{D12BE54C-B204-EE46-A648-1F13DC496EA5}"/>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6250" b="93750" l="1527" r="94275">
                        <a14:foregroundMark x1="3239" y1="58913" x2="10687" y2="59375"/>
                        <a14:foregroundMark x1="10687" y1="59375" x2="9924" y2="71354"/>
                        <a14:foregroundMark x1="9924" y1="71354" x2="16031" y2="70833"/>
                        <a14:foregroundMark x1="16031" y1="42708" x2="16794" y2="38021"/>
                        <a14:foregroundMark x1="20611" y1="25521" x2="23664" y2="21354"/>
                        <a14:foregroundMark x1="29008" y1="15104" x2="29008" y2="15104"/>
                        <a14:foregroundMark x1="30916" y1="11979" x2="39695" y2="10938"/>
                        <a14:foregroundMark x1="39695" y1="10938" x2="48092" y2="6250"/>
                        <a14:foregroundMark x1="48092" y1="6250" x2="56489" y2="6250"/>
                        <a14:foregroundMark x1="56489" y1="6250" x2="75954" y2="27604"/>
                        <a14:foregroundMark x1="90458" y1="38542" x2="91603" y2="56250"/>
                        <a14:foregroundMark x1="93893" y1="57292" x2="95038" y2="56250"/>
                        <a14:foregroundMark x1="43130" y1="84896" x2="51145" y2="89583"/>
                        <a14:foregroundMark x1="51145" y1="89583" x2="59542" y2="89583"/>
                        <a14:foregroundMark x1="54198" y1="94271" x2="45802" y2="92188"/>
                        <a14:foregroundMark x1="45802" y1="92188" x2="42366" y2="93750"/>
                        <a14:backgroundMark x1="1145" y1="59896" x2="1145" y2="59896"/>
                        <a14:backgroundMark x1="382" y1="58333" x2="1527" y2="60417"/>
                      </a14:backgroundRemoval>
                    </a14:imgEffect>
                  </a14:imgLayer>
                </a14:imgProps>
              </a:ext>
            </a:extLst>
          </a:blip>
          <a:stretch>
            <a:fillRect/>
          </a:stretch>
        </p:blipFill>
        <p:spPr>
          <a:xfrm rot="20330570">
            <a:off x="9265421" y="4652407"/>
            <a:ext cx="2647723" cy="1940317"/>
          </a:xfrm>
          <a:prstGeom prst="rect">
            <a:avLst/>
          </a:prstGeom>
        </p:spPr>
      </p:pic>
      <p:sp>
        <p:nvSpPr>
          <p:cNvPr id="14" name="Text Placeholder 2">
            <a:extLst>
              <a:ext uri="{FF2B5EF4-FFF2-40B4-BE49-F238E27FC236}">
                <a16:creationId xmlns:a16="http://schemas.microsoft.com/office/drawing/2014/main" id="{9CE41138-992C-E94F-A635-7485BC6DA2CE}"/>
              </a:ext>
            </a:extLst>
          </p:cNvPr>
          <p:cNvSpPr>
            <a:spLocks noGrp="1"/>
          </p:cNvSpPr>
          <p:nvPr>
            <p:ph type="body" idx="1"/>
          </p:nvPr>
        </p:nvSpPr>
        <p:spPr>
          <a:xfrm>
            <a:off x="842767" y="2192857"/>
            <a:ext cx="9227825" cy="4642922"/>
          </a:xfrm>
        </p:spPr>
        <p:txBody>
          <a:bodyPr/>
          <a:lstStyle/>
          <a:p>
            <a:r>
              <a:rPr lang="en-US" dirty="0"/>
              <a:t>Never use a SELECT  * </a:t>
            </a:r>
          </a:p>
          <a:p>
            <a:pPr lvl="1">
              <a:buFont typeface="Wingdings" pitchFamily="2" charset="2"/>
              <a:buChar char="Ø"/>
            </a:pPr>
            <a:r>
              <a:rPr lang="en-US" dirty="0"/>
              <a:t>Always pick only the columns you need</a:t>
            </a:r>
          </a:p>
          <a:p>
            <a:r>
              <a:rPr lang="en-US" dirty="0"/>
              <a:t>Use with functions like</a:t>
            </a:r>
          </a:p>
          <a:p>
            <a:pPr lvl="1">
              <a:buFont typeface="Wingdings" pitchFamily="2" charset="2"/>
              <a:buChar char="Ø"/>
            </a:pPr>
            <a:r>
              <a:rPr lang="en-US" dirty="0"/>
              <a:t>IN, NOT IN, EXISTS, ANY, ALL, and comparison operators</a:t>
            </a:r>
          </a:p>
          <a:p>
            <a:r>
              <a:rPr lang="en-US" dirty="0"/>
              <a:t>Move the subquery around based on where it is being used</a:t>
            </a:r>
          </a:p>
          <a:p>
            <a:r>
              <a:rPr lang="en-US" dirty="0"/>
              <a:t>Label the SQ based on the table name add levels of depth</a:t>
            </a:r>
          </a:p>
          <a:p>
            <a:r>
              <a:rPr lang="en-US" dirty="0"/>
              <a:t>Comment your code </a:t>
            </a:r>
          </a:p>
          <a:p>
            <a:pPr lvl="1">
              <a:buFont typeface="Wingdings" pitchFamily="2" charset="2"/>
              <a:buChar char="Ø"/>
            </a:pPr>
            <a:r>
              <a:rPr lang="en-US" dirty="0"/>
              <a:t>You may have a great memory, but rarely can you remember everything a year ago</a:t>
            </a:r>
          </a:p>
        </p:txBody>
      </p:sp>
    </p:spTree>
    <p:extLst>
      <p:ext uri="{BB962C8B-B14F-4D97-AF65-F5344CB8AC3E}">
        <p14:creationId xmlns:p14="http://schemas.microsoft.com/office/powerpoint/2010/main" val="1975777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6D6AC479-DBB7-E243-A509-92CAF49627AE}"/>
              </a:ext>
            </a:extLst>
          </p:cNvPr>
          <p:cNvSpPr/>
          <p:nvPr/>
        </p:nvSpPr>
        <p:spPr>
          <a:xfrm>
            <a:off x="6568497" y="3734439"/>
            <a:ext cx="5306959" cy="2567386"/>
          </a:xfrm>
          <a:prstGeom prst="rect">
            <a:avLst/>
          </a:prstGeom>
          <a:solidFill>
            <a:srgbClr val="D9D9D9">
              <a:alpha val="6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C45B2D9-375D-D042-8793-C9CEF05C1707}"/>
              </a:ext>
            </a:extLst>
          </p:cNvPr>
          <p:cNvSpPr/>
          <p:nvPr/>
        </p:nvSpPr>
        <p:spPr>
          <a:xfrm>
            <a:off x="149316" y="3759143"/>
            <a:ext cx="6096000" cy="2567386"/>
          </a:xfrm>
          <a:prstGeom prst="rect">
            <a:avLst/>
          </a:prstGeom>
          <a:solidFill>
            <a:srgbClr val="D9D9D9">
              <a:alpha val="6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414DBBF0-C13D-CB43-8D7B-9741E875F049}"/>
              </a:ext>
            </a:extLst>
          </p:cNvPr>
          <p:cNvSpPr/>
          <p:nvPr/>
        </p:nvSpPr>
        <p:spPr>
          <a:xfrm>
            <a:off x="561798" y="1656903"/>
            <a:ext cx="5447708" cy="1617629"/>
          </a:xfrm>
          <a:prstGeom prst="rect">
            <a:avLst/>
          </a:prstGeom>
          <a:solidFill>
            <a:srgbClr val="D9D9D9">
              <a:alpha val="6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3940CB72-A0F2-CE4E-8A05-D4B58FA158F9}"/>
              </a:ext>
            </a:extLst>
          </p:cNvPr>
          <p:cNvSpPr/>
          <p:nvPr/>
        </p:nvSpPr>
        <p:spPr>
          <a:xfrm>
            <a:off x="6651002" y="1445951"/>
            <a:ext cx="4767468" cy="2031429"/>
          </a:xfrm>
          <a:prstGeom prst="rect">
            <a:avLst/>
          </a:prstGeom>
          <a:solidFill>
            <a:srgbClr val="D9D9D9">
              <a:alpha val="6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9563E85-5D32-C14E-8C8A-2756995DD43D}"/>
              </a:ext>
            </a:extLst>
          </p:cNvPr>
          <p:cNvSpPr>
            <a:spLocks noGrp="1"/>
          </p:cNvSpPr>
          <p:nvPr>
            <p:ph type="title"/>
          </p:nvPr>
        </p:nvSpPr>
        <p:spPr/>
        <p:txBody>
          <a:bodyPr/>
          <a:lstStyle/>
          <a:p>
            <a:r>
              <a:rPr lang="en-US" dirty="0"/>
              <a:t>Sub Queries vs CTE</a:t>
            </a:r>
          </a:p>
        </p:txBody>
      </p:sp>
      <p:sp>
        <p:nvSpPr>
          <p:cNvPr id="4" name="Rectangle 3">
            <a:extLst>
              <a:ext uri="{FF2B5EF4-FFF2-40B4-BE49-F238E27FC236}">
                <a16:creationId xmlns:a16="http://schemas.microsoft.com/office/drawing/2014/main" id="{94D84A69-AC7E-A44A-B931-F8CAB7B9924A}"/>
              </a:ext>
            </a:extLst>
          </p:cNvPr>
          <p:cNvSpPr/>
          <p:nvPr/>
        </p:nvSpPr>
        <p:spPr>
          <a:xfrm>
            <a:off x="6793462" y="1587311"/>
            <a:ext cx="4485860" cy="1754326"/>
          </a:xfrm>
          <a:prstGeom prst="rect">
            <a:avLst/>
          </a:prstGeom>
        </p:spPr>
        <p:txBody>
          <a:bodyPr wrap="square">
            <a:spAutoFit/>
          </a:bodyPr>
          <a:lstStyle/>
          <a:p>
            <a:r>
              <a:rPr lang="en-US" sz="1200" dirty="0"/>
              <a:t>WITH </a:t>
            </a:r>
            <a:r>
              <a:rPr lang="en-US" sz="1200" dirty="0" err="1"/>
              <a:t>avg_pet_count_over_time</a:t>
            </a:r>
            <a:r>
              <a:rPr lang="en-US" sz="1200" dirty="0"/>
              <a:t> </a:t>
            </a:r>
          </a:p>
          <a:p>
            <a:r>
              <a:rPr lang="en-US" sz="1200" dirty="0"/>
              <a:t>AS ( SELECT </a:t>
            </a:r>
            <a:r>
              <a:rPr lang="en-US" sz="1200" dirty="0" err="1"/>
              <a:t>cat_id</a:t>
            </a:r>
            <a:r>
              <a:rPr lang="en-US" sz="1200" dirty="0"/>
              <a:t>, MAX(timestamp)::DATE AS </a:t>
            </a:r>
            <a:r>
              <a:rPr lang="en-US" sz="1200" dirty="0" err="1"/>
              <a:t>max_pet_date</a:t>
            </a:r>
            <a:r>
              <a:rPr lang="en-US" sz="1200" dirty="0"/>
              <a:t>, MIN(timestamp)::DATE AS </a:t>
            </a:r>
            <a:r>
              <a:rPr lang="en-US" sz="1200" dirty="0" err="1"/>
              <a:t>min_pet_date</a:t>
            </a:r>
            <a:r>
              <a:rPr lang="en-US" sz="1200" dirty="0"/>
              <a:t> </a:t>
            </a:r>
          </a:p>
          <a:p>
            <a:r>
              <a:rPr lang="en-US" sz="1200" dirty="0"/>
              <a:t>FROM </a:t>
            </a:r>
            <a:r>
              <a:rPr lang="en-US" sz="1200" dirty="0" err="1"/>
              <a:t>cat_pet_fact</a:t>
            </a:r>
            <a:r>
              <a:rPr lang="en-US" sz="1200" dirty="0"/>
              <a:t> GROUP BY </a:t>
            </a:r>
            <a:r>
              <a:rPr lang="en-US" sz="1200" dirty="0" err="1"/>
              <a:t>cat_id</a:t>
            </a:r>
            <a:r>
              <a:rPr lang="en-US" sz="1200" dirty="0"/>
              <a:t> ) </a:t>
            </a:r>
          </a:p>
          <a:p>
            <a:endParaRPr lang="en-US" sz="1200" dirty="0"/>
          </a:p>
          <a:p>
            <a:r>
              <a:rPr lang="en-US" sz="1200" dirty="0"/>
              <a:t>SELECT </a:t>
            </a:r>
            <a:r>
              <a:rPr lang="en-US" sz="1200" dirty="0" err="1"/>
              <a:t>cat_name</a:t>
            </a:r>
            <a:r>
              <a:rPr lang="en-US" sz="1200" dirty="0"/>
              <a:t>, </a:t>
            </a:r>
            <a:r>
              <a:rPr lang="en-US" sz="1200" dirty="0" err="1"/>
              <a:t>max_pet_date</a:t>
            </a:r>
            <a:r>
              <a:rPr lang="en-US" sz="1200" dirty="0"/>
              <a:t> </a:t>
            </a:r>
          </a:p>
          <a:p>
            <a:r>
              <a:rPr lang="en-US" sz="1200" dirty="0"/>
              <a:t>FROM </a:t>
            </a:r>
            <a:r>
              <a:rPr lang="en-US" sz="1200" dirty="0" err="1"/>
              <a:t>cat_dim</a:t>
            </a:r>
            <a:r>
              <a:rPr lang="en-US" sz="1200" dirty="0"/>
              <a:t> </a:t>
            </a:r>
          </a:p>
          <a:p>
            <a:r>
              <a:rPr lang="en-US" sz="1200" dirty="0"/>
              <a:t>LEFT JOIN </a:t>
            </a:r>
            <a:r>
              <a:rPr lang="en-US" sz="1200" dirty="0" err="1"/>
              <a:t>avg_pet_count_over_time</a:t>
            </a:r>
            <a:r>
              <a:rPr lang="en-US" sz="1200" dirty="0"/>
              <a:t> </a:t>
            </a:r>
          </a:p>
          <a:p>
            <a:r>
              <a:rPr lang="en-US" sz="1200" dirty="0"/>
              <a:t>ON </a:t>
            </a:r>
            <a:r>
              <a:rPr lang="en-US" sz="1200" dirty="0" err="1"/>
              <a:t>cat_dim.cat_id</a:t>
            </a:r>
            <a:r>
              <a:rPr lang="en-US" sz="1200" dirty="0"/>
              <a:t> = </a:t>
            </a:r>
            <a:r>
              <a:rPr lang="en-US" sz="1200" dirty="0" err="1"/>
              <a:t>avg_pet_count_over_time.cat_id</a:t>
            </a:r>
            <a:r>
              <a:rPr lang="en-US" sz="1200" dirty="0"/>
              <a:t>;</a:t>
            </a:r>
          </a:p>
        </p:txBody>
      </p:sp>
      <p:pic>
        <p:nvPicPr>
          <p:cNvPr id="6" name="Picture 5">
            <a:extLst>
              <a:ext uri="{FF2B5EF4-FFF2-40B4-BE49-F238E27FC236}">
                <a16:creationId xmlns:a16="http://schemas.microsoft.com/office/drawing/2014/main" id="{5CD2DC9F-7CA8-C245-8EF1-2039BEADDDB8}"/>
              </a:ext>
            </a:extLst>
          </p:cNvPr>
          <p:cNvPicPr>
            <a:picLocks noChangeAspect="1"/>
          </p:cNvPicPr>
          <p:nvPr/>
        </p:nvPicPr>
        <p:blipFill>
          <a:blip r:embed="rId3"/>
          <a:stretch>
            <a:fillRect/>
          </a:stretch>
        </p:blipFill>
        <p:spPr>
          <a:xfrm>
            <a:off x="6329334" y="1352407"/>
            <a:ext cx="500876" cy="410171"/>
          </a:xfrm>
          <a:prstGeom prst="rect">
            <a:avLst/>
          </a:prstGeom>
        </p:spPr>
      </p:pic>
      <p:sp>
        <p:nvSpPr>
          <p:cNvPr id="7" name="Rectangle 6">
            <a:extLst>
              <a:ext uri="{FF2B5EF4-FFF2-40B4-BE49-F238E27FC236}">
                <a16:creationId xmlns:a16="http://schemas.microsoft.com/office/drawing/2014/main" id="{A0F924B0-8B48-6F44-8331-6CFDF9B895E9}"/>
              </a:ext>
            </a:extLst>
          </p:cNvPr>
          <p:cNvSpPr/>
          <p:nvPr/>
        </p:nvSpPr>
        <p:spPr>
          <a:xfrm>
            <a:off x="779923" y="1834451"/>
            <a:ext cx="5169243" cy="1200329"/>
          </a:xfrm>
          <a:prstGeom prst="rect">
            <a:avLst/>
          </a:prstGeom>
        </p:spPr>
        <p:txBody>
          <a:bodyPr wrap="square">
            <a:spAutoFit/>
          </a:bodyPr>
          <a:lstStyle/>
          <a:p>
            <a:r>
              <a:rPr lang="en-US" sz="1200" dirty="0"/>
              <a:t>SELECT </a:t>
            </a:r>
            <a:r>
              <a:rPr lang="en-US" sz="1200" dirty="0" err="1"/>
              <a:t>cat_name</a:t>
            </a:r>
            <a:r>
              <a:rPr lang="en-US" sz="1200" dirty="0"/>
              <a:t>, </a:t>
            </a:r>
            <a:r>
              <a:rPr lang="en-US" sz="1200" dirty="0" err="1"/>
              <a:t>max_pet_date</a:t>
            </a:r>
            <a:r>
              <a:rPr lang="en-US" sz="1200" dirty="0"/>
              <a:t> FROM </a:t>
            </a:r>
            <a:r>
              <a:rPr lang="en-US" sz="1200" dirty="0" err="1"/>
              <a:t>cat_dim</a:t>
            </a:r>
            <a:r>
              <a:rPr lang="en-US" sz="1200" dirty="0"/>
              <a:t> </a:t>
            </a:r>
          </a:p>
          <a:p>
            <a:r>
              <a:rPr lang="en-US" sz="1200" dirty="0"/>
              <a:t>LEFT JOIN ( </a:t>
            </a:r>
          </a:p>
          <a:p>
            <a:r>
              <a:rPr lang="en-US" sz="1200" dirty="0"/>
              <a:t>	SELECT </a:t>
            </a:r>
            <a:r>
              <a:rPr lang="en-US" sz="1200" dirty="0" err="1"/>
              <a:t>cat_id</a:t>
            </a:r>
            <a:r>
              <a:rPr lang="en-US" sz="1200" dirty="0"/>
              <a:t>, MAX(timestamp)::DATE AS </a:t>
            </a:r>
            <a:r>
              <a:rPr lang="en-US" sz="1200" dirty="0" err="1"/>
              <a:t>max_pet_date</a:t>
            </a:r>
            <a:r>
              <a:rPr lang="en-US" sz="1200" dirty="0"/>
              <a:t>, 	MIN(timestamp)::DATE AS </a:t>
            </a:r>
            <a:r>
              <a:rPr lang="en-US" sz="1200" dirty="0" err="1"/>
              <a:t>min_pet_date</a:t>
            </a:r>
            <a:r>
              <a:rPr lang="en-US" sz="1200" dirty="0"/>
              <a:t> </a:t>
            </a:r>
          </a:p>
          <a:p>
            <a:r>
              <a:rPr lang="en-US" sz="1200" dirty="0"/>
              <a:t>	FROM </a:t>
            </a:r>
            <a:r>
              <a:rPr lang="en-US" sz="1200" dirty="0" err="1"/>
              <a:t>cat_pet_fact</a:t>
            </a:r>
            <a:r>
              <a:rPr lang="en-US" sz="1200" dirty="0"/>
              <a:t> GROUP BY </a:t>
            </a:r>
            <a:r>
              <a:rPr lang="en-US" sz="1200" dirty="0" err="1"/>
              <a:t>cat_id</a:t>
            </a:r>
            <a:r>
              <a:rPr lang="en-US" sz="1200" dirty="0"/>
              <a:t> ) AS </a:t>
            </a:r>
            <a:r>
              <a:rPr lang="en-US" sz="1200" dirty="0" err="1"/>
              <a:t>avg_pet</a:t>
            </a:r>
            <a:endParaRPr lang="en-US" sz="1200" dirty="0"/>
          </a:p>
          <a:p>
            <a:r>
              <a:rPr lang="en-US" sz="1200" dirty="0"/>
              <a:t>ON </a:t>
            </a:r>
            <a:r>
              <a:rPr lang="en-US" sz="1200" dirty="0" err="1"/>
              <a:t>cat_dim.cat_id</a:t>
            </a:r>
            <a:r>
              <a:rPr lang="en-US" sz="1200" dirty="0"/>
              <a:t> = </a:t>
            </a:r>
            <a:r>
              <a:rPr lang="en-US" sz="1200" dirty="0" err="1"/>
              <a:t>avg_pet.cat_id</a:t>
            </a:r>
            <a:r>
              <a:rPr lang="en-US" sz="1200" dirty="0"/>
              <a:t>;</a:t>
            </a:r>
          </a:p>
        </p:txBody>
      </p:sp>
      <p:pic>
        <p:nvPicPr>
          <p:cNvPr id="9" name="Picture 8">
            <a:extLst>
              <a:ext uri="{FF2B5EF4-FFF2-40B4-BE49-F238E27FC236}">
                <a16:creationId xmlns:a16="http://schemas.microsoft.com/office/drawing/2014/main" id="{2877848C-797F-B341-A47D-9DD551790CEE}"/>
              </a:ext>
            </a:extLst>
          </p:cNvPr>
          <p:cNvPicPr>
            <a:picLocks noChangeAspect="1"/>
          </p:cNvPicPr>
          <p:nvPr/>
        </p:nvPicPr>
        <p:blipFill>
          <a:blip r:embed="rId3"/>
          <a:stretch>
            <a:fillRect/>
          </a:stretch>
        </p:blipFill>
        <p:spPr>
          <a:xfrm>
            <a:off x="251020" y="1451818"/>
            <a:ext cx="500876" cy="410171"/>
          </a:xfrm>
          <a:prstGeom prst="rect">
            <a:avLst/>
          </a:prstGeom>
        </p:spPr>
      </p:pic>
      <p:sp>
        <p:nvSpPr>
          <p:cNvPr id="10" name="TextBox 9">
            <a:extLst>
              <a:ext uri="{FF2B5EF4-FFF2-40B4-BE49-F238E27FC236}">
                <a16:creationId xmlns:a16="http://schemas.microsoft.com/office/drawing/2014/main" id="{7BFDD2BC-7141-2B43-A77B-618B0E8603F3}"/>
              </a:ext>
            </a:extLst>
          </p:cNvPr>
          <p:cNvSpPr txBox="1"/>
          <p:nvPr/>
        </p:nvSpPr>
        <p:spPr>
          <a:xfrm>
            <a:off x="7893084" y="1263231"/>
            <a:ext cx="1940011" cy="369332"/>
          </a:xfrm>
          <a:prstGeom prst="rect">
            <a:avLst/>
          </a:prstGeom>
          <a:noFill/>
        </p:spPr>
        <p:txBody>
          <a:bodyPr wrap="square" rtlCol="0">
            <a:spAutoFit/>
          </a:bodyPr>
          <a:lstStyle/>
          <a:p>
            <a:pPr algn="ctr"/>
            <a:r>
              <a:rPr lang="en-US" sz="1800" b="1" dirty="0"/>
              <a:t>CTE</a:t>
            </a:r>
          </a:p>
        </p:txBody>
      </p:sp>
      <p:sp>
        <p:nvSpPr>
          <p:cNvPr id="11" name="TextBox 10">
            <a:extLst>
              <a:ext uri="{FF2B5EF4-FFF2-40B4-BE49-F238E27FC236}">
                <a16:creationId xmlns:a16="http://schemas.microsoft.com/office/drawing/2014/main" id="{FAD3528F-F809-F041-AD11-757C349BFF23}"/>
              </a:ext>
            </a:extLst>
          </p:cNvPr>
          <p:cNvSpPr txBox="1"/>
          <p:nvPr/>
        </p:nvSpPr>
        <p:spPr>
          <a:xfrm>
            <a:off x="2315646" y="1481228"/>
            <a:ext cx="1940011" cy="369332"/>
          </a:xfrm>
          <a:prstGeom prst="rect">
            <a:avLst/>
          </a:prstGeom>
          <a:noFill/>
        </p:spPr>
        <p:txBody>
          <a:bodyPr wrap="square" rtlCol="0">
            <a:spAutoFit/>
          </a:bodyPr>
          <a:lstStyle/>
          <a:p>
            <a:pPr algn="ctr"/>
            <a:r>
              <a:rPr lang="en-US" sz="1800" b="1" dirty="0"/>
              <a:t>SUBQUERY</a:t>
            </a:r>
          </a:p>
        </p:txBody>
      </p:sp>
      <p:sp>
        <p:nvSpPr>
          <p:cNvPr id="12" name="Rectangle 11">
            <a:extLst>
              <a:ext uri="{FF2B5EF4-FFF2-40B4-BE49-F238E27FC236}">
                <a16:creationId xmlns:a16="http://schemas.microsoft.com/office/drawing/2014/main" id="{09D9AD35-9DF2-F449-ABD4-615CE46107F2}"/>
              </a:ext>
            </a:extLst>
          </p:cNvPr>
          <p:cNvSpPr/>
          <p:nvPr/>
        </p:nvSpPr>
        <p:spPr>
          <a:xfrm>
            <a:off x="6579772" y="3864316"/>
            <a:ext cx="6096000" cy="2462213"/>
          </a:xfrm>
          <a:prstGeom prst="rect">
            <a:avLst/>
          </a:prstGeom>
        </p:spPr>
        <p:txBody>
          <a:bodyPr>
            <a:spAutoFit/>
          </a:bodyPr>
          <a:lstStyle/>
          <a:p>
            <a:r>
              <a:rPr lang="en-US" dirty="0"/>
              <a:t>WITH </a:t>
            </a:r>
            <a:r>
              <a:rPr lang="en-US" dirty="0" err="1"/>
              <a:t>avg_pet_count_over_time</a:t>
            </a:r>
            <a:r>
              <a:rPr lang="en-US" dirty="0"/>
              <a:t> </a:t>
            </a:r>
          </a:p>
          <a:p>
            <a:r>
              <a:rPr lang="en-US" dirty="0"/>
              <a:t>AS ( SELECT </a:t>
            </a:r>
            <a:r>
              <a:rPr lang="en-US" dirty="0" err="1"/>
              <a:t>cat_id</a:t>
            </a:r>
            <a:r>
              <a:rPr lang="en-US" dirty="0"/>
              <a:t>, MAX(timestamp)::DATE AS </a:t>
            </a:r>
            <a:r>
              <a:rPr lang="en-US" dirty="0" err="1"/>
              <a:t>max_pet_date</a:t>
            </a:r>
            <a:r>
              <a:rPr lang="en-US" dirty="0"/>
              <a:t>, MIN(timestamp)::DATE AS </a:t>
            </a:r>
            <a:r>
              <a:rPr lang="en-US" dirty="0" err="1"/>
              <a:t>min_pet_date</a:t>
            </a:r>
            <a:r>
              <a:rPr lang="en-US" dirty="0"/>
              <a:t> </a:t>
            </a:r>
          </a:p>
          <a:p>
            <a:r>
              <a:rPr lang="en-US" dirty="0"/>
              <a:t>FROM </a:t>
            </a:r>
            <a:r>
              <a:rPr lang="en-US" dirty="0" err="1"/>
              <a:t>cat_pet_fact</a:t>
            </a:r>
            <a:r>
              <a:rPr lang="en-US" dirty="0"/>
              <a:t> GROUP BY 1 ) </a:t>
            </a:r>
          </a:p>
          <a:p>
            <a:endParaRPr lang="en-US" dirty="0"/>
          </a:p>
          <a:p>
            <a:r>
              <a:rPr lang="en-US" dirty="0"/>
              <a:t>SELECT </a:t>
            </a:r>
            <a:r>
              <a:rPr lang="en-US" dirty="0" err="1"/>
              <a:t>cat_name</a:t>
            </a:r>
            <a:r>
              <a:rPr lang="en-US" dirty="0"/>
              <a:t>, t1.max_pet_date, t2.min_pet_date </a:t>
            </a:r>
          </a:p>
          <a:p>
            <a:r>
              <a:rPr lang="en-US" dirty="0"/>
              <a:t>FROM </a:t>
            </a:r>
            <a:r>
              <a:rPr lang="en-US" dirty="0" err="1"/>
              <a:t>cat_dim</a:t>
            </a:r>
            <a:r>
              <a:rPr lang="en-US" dirty="0"/>
              <a:t> </a:t>
            </a:r>
          </a:p>
          <a:p>
            <a:r>
              <a:rPr lang="en-US" dirty="0"/>
              <a:t>LEFT JOIN </a:t>
            </a:r>
            <a:r>
              <a:rPr lang="en-US" dirty="0" err="1"/>
              <a:t>avg_pet_count_over_time</a:t>
            </a:r>
            <a:r>
              <a:rPr lang="en-US" dirty="0"/>
              <a:t> as t1 </a:t>
            </a:r>
          </a:p>
          <a:p>
            <a:r>
              <a:rPr lang="en-US" dirty="0"/>
              <a:t>ON </a:t>
            </a:r>
            <a:r>
              <a:rPr lang="en-US" dirty="0" err="1"/>
              <a:t>cat_dim.cat_id</a:t>
            </a:r>
            <a:r>
              <a:rPr lang="en-US" dirty="0"/>
              <a:t> = t1.cat_id </a:t>
            </a:r>
          </a:p>
          <a:p>
            <a:r>
              <a:rPr lang="en-US" dirty="0"/>
              <a:t>LEFT JOIN </a:t>
            </a:r>
            <a:r>
              <a:rPr lang="en-US" dirty="0" err="1"/>
              <a:t>avg_pet_count_over_time</a:t>
            </a:r>
            <a:r>
              <a:rPr lang="en-US" dirty="0"/>
              <a:t> as t2 </a:t>
            </a:r>
          </a:p>
          <a:p>
            <a:r>
              <a:rPr lang="en-US" dirty="0"/>
              <a:t>ON </a:t>
            </a:r>
            <a:r>
              <a:rPr lang="en-US" dirty="0" err="1"/>
              <a:t>cat_dim.cat_id</a:t>
            </a:r>
            <a:r>
              <a:rPr lang="en-US" dirty="0"/>
              <a:t> = t2.cat_id;</a:t>
            </a:r>
          </a:p>
        </p:txBody>
      </p:sp>
      <p:sp>
        <p:nvSpPr>
          <p:cNvPr id="13" name="Rectangle 12">
            <a:extLst>
              <a:ext uri="{FF2B5EF4-FFF2-40B4-BE49-F238E27FC236}">
                <a16:creationId xmlns:a16="http://schemas.microsoft.com/office/drawing/2014/main" id="{854A4BA0-346F-5145-8AD5-3174F4ADF0B9}"/>
              </a:ext>
            </a:extLst>
          </p:cNvPr>
          <p:cNvSpPr/>
          <p:nvPr/>
        </p:nvSpPr>
        <p:spPr>
          <a:xfrm>
            <a:off x="316544" y="4055056"/>
            <a:ext cx="6096000" cy="2246769"/>
          </a:xfrm>
          <a:prstGeom prst="rect">
            <a:avLst/>
          </a:prstGeom>
        </p:spPr>
        <p:txBody>
          <a:bodyPr>
            <a:spAutoFit/>
          </a:bodyPr>
          <a:lstStyle/>
          <a:p>
            <a:r>
              <a:rPr lang="en-US" dirty="0"/>
              <a:t>SELECT </a:t>
            </a:r>
            <a:r>
              <a:rPr lang="en-US" dirty="0" err="1"/>
              <a:t>cat_name</a:t>
            </a:r>
            <a:r>
              <a:rPr lang="en-US" dirty="0"/>
              <a:t>, t1.max_pet_date, t2.min_pet_date </a:t>
            </a:r>
          </a:p>
          <a:p>
            <a:r>
              <a:rPr lang="en-US" dirty="0"/>
              <a:t>FROM </a:t>
            </a:r>
            <a:r>
              <a:rPr lang="en-US" dirty="0" err="1"/>
              <a:t>cat_dim</a:t>
            </a:r>
            <a:r>
              <a:rPr lang="en-US" dirty="0"/>
              <a:t> </a:t>
            </a:r>
          </a:p>
          <a:p>
            <a:r>
              <a:rPr lang="en-US" dirty="0"/>
              <a:t>LEFT JOIN (SELECT </a:t>
            </a:r>
            <a:r>
              <a:rPr lang="en-US" dirty="0" err="1"/>
              <a:t>cat_id</a:t>
            </a:r>
            <a:r>
              <a:rPr lang="en-US" dirty="0"/>
              <a:t>, MAX(timestamp)::DATE </a:t>
            </a:r>
          </a:p>
          <a:p>
            <a:r>
              <a:rPr lang="en-US" dirty="0"/>
              <a:t>	AS </a:t>
            </a:r>
            <a:r>
              <a:rPr lang="en-US" dirty="0" err="1"/>
              <a:t>max_pet_date</a:t>
            </a:r>
            <a:r>
              <a:rPr lang="en-US" dirty="0"/>
              <a:t>, MIN(timestamp)::DATE AS </a:t>
            </a:r>
            <a:r>
              <a:rPr lang="en-US" dirty="0" err="1"/>
              <a:t>min_pet_date</a:t>
            </a:r>
            <a:r>
              <a:rPr lang="en-US" dirty="0"/>
              <a:t> </a:t>
            </a:r>
          </a:p>
          <a:p>
            <a:r>
              <a:rPr lang="en-US" dirty="0"/>
              <a:t>	FROM </a:t>
            </a:r>
            <a:r>
              <a:rPr lang="en-US" dirty="0" err="1"/>
              <a:t>cat_pet_fact</a:t>
            </a:r>
            <a:r>
              <a:rPr lang="en-US" dirty="0"/>
              <a:t> GROUP BY 1) AS t1 </a:t>
            </a:r>
          </a:p>
          <a:p>
            <a:r>
              <a:rPr lang="en-US" dirty="0"/>
              <a:t>	ON </a:t>
            </a:r>
            <a:r>
              <a:rPr lang="en-US" dirty="0" err="1"/>
              <a:t>cat_dim.cat_id</a:t>
            </a:r>
            <a:r>
              <a:rPr lang="en-US" dirty="0"/>
              <a:t> = t1.cat_id </a:t>
            </a:r>
          </a:p>
          <a:p>
            <a:r>
              <a:rPr lang="en-US" dirty="0"/>
              <a:t>LEFT JOIN (SELECT </a:t>
            </a:r>
            <a:r>
              <a:rPr lang="en-US" dirty="0" err="1"/>
              <a:t>cat_id</a:t>
            </a:r>
            <a:r>
              <a:rPr lang="en-US" dirty="0"/>
              <a:t>, MAX(timestamp)::DATE AS </a:t>
            </a:r>
            <a:r>
              <a:rPr lang="en-US" dirty="0" err="1"/>
              <a:t>max_pet_date</a:t>
            </a:r>
            <a:r>
              <a:rPr lang="en-US" dirty="0"/>
              <a:t>, 	MIN(timestamp)::DATE AS </a:t>
            </a:r>
            <a:r>
              <a:rPr lang="en-US" dirty="0" err="1"/>
              <a:t>min_pet_date</a:t>
            </a:r>
            <a:r>
              <a:rPr lang="en-US" dirty="0"/>
              <a:t> </a:t>
            </a:r>
          </a:p>
          <a:p>
            <a:r>
              <a:rPr lang="en-US" dirty="0"/>
              <a:t>	FROM </a:t>
            </a:r>
            <a:r>
              <a:rPr lang="en-US" dirty="0" err="1"/>
              <a:t>cat_pet_fact</a:t>
            </a:r>
            <a:r>
              <a:rPr lang="en-US" dirty="0"/>
              <a:t> GROUP BY 1) as t2 </a:t>
            </a:r>
          </a:p>
          <a:p>
            <a:r>
              <a:rPr lang="en-US" dirty="0"/>
              <a:t>	ON </a:t>
            </a:r>
            <a:r>
              <a:rPr lang="en-US" dirty="0" err="1"/>
              <a:t>cat_dim.cat_id</a:t>
            </a:r>
            <a:r>
              <a:rPr lang="en-US" dirty="0"/>
              <a:t> = t2.cat_id;</a:t>
            </a:r>
          </a:p>
        </p:txBody>
      </p:sp>
      <p:pic>
        <p:nvPicPr>
          <p:cNvPr id="16" name="Picture 15">
            <a:extLst>
              <a:ext uri="{FF2B5EF4-FFF2-40B4-BE49-F238E27FC236}">
                <a16:creationId xmlns:a16="http://schemas.microsoft.com/office/drawing/2014/main" id="{06903300-5EB9-A342-A149-5AA6B2FE6F8B}"/>
              </a:ext>
            </a:extLst>
          </p:cNvPr>
          <p:cNvPicPr>
            <a:picLocks noChangeAspect="1"/>
          </p:cNvPicPr>
          <p:nvPr/>
        </p:nvPicPr>
        <p:blipFill>
          <a:blip r:embed="rId3"/>
          <a:stretch>
            <a:fillRect/>
          </a:stretch>
        </p:blipFill>
        <p:spPr>
          <a:xfrm>
            <a:off x="-106759" y="3644885"/>
            <a:ext cx="500876" cy="410171"/>
          </a:xfrm>
          <a:prstGeom prst="rect">
            <a:avLst/>
          </a:prstGeom>
        </p:spPr>
      </p:pic>
      <p:pic>
        <p:nvPicPr>
          <p:cNvPr id="17" name="Picture 16">
            <a:extLst>
              <a:ext uri="{FF2B5EF4-FFF2-40B4-BE49-F238E27FC236}">
                <a16:creationId xmlns:a16="http://schemas.microsoft.com/office/drawing/2014/main" id="{D5A4B7BC-40F6-5547-A5E0-9C057F0380BA}"/>
              </a:ext>
            </a:extLst>
          </p:cNvPr>
          <p:cNvPicPr>
            <a:picLocks noChangeAspect="1"/>
          </p:cNvPicPr>
          <p:nvPr/>
        </p:nvPicPr>
        <p:blipFill>
          <a:blip r:embed="rId3"/>
          <a:stretch>
            <a:fillRect/>
          </a:stretch>
        </p:blipFill>
        <p:spPr>
          <a:xfrm>
            <a:off x="6246538" y="3496928"/>
            <a:ext cx="500876" cy="410171"/>
          </a:xfrm>
          <a:prstGeom prst="rect">
            <a:avLst/>
          </a:prstGeom>
        </p:spPr>
      </p:pic>
      <p:sp>
        <p:nvSpPr>
          <p:cNvPr id="18" name="8-Point Star 17">
            <a:extLst>
              <a:ext uri="{FF2B5EF4-FFF2-40B4-BE49-F238E27FC236}">
                <a16:creationId xmlns:a16="http://schemas.microsoft.com/office/drawing/2014/main" id="{87F5B490-55D2-2145-A5D0-B24F50D7ABDB}"/>
              </a:ext>
            </a:extLst>
          </p:cNvPr>
          <p:cNvSpPr/>
          <p:nvPr/>
        </p:nvSpPr>
        <p:spPr>
          <a:xfrm>
            <a:off x="5304130" y="2839473"/>
            <a:ext cx="1071141" cy="610105"/>
          </a:xfrm>
          <a:prstGeom prst="star8">
            <a:avLst/>
          </a:prstGeom>
          <a:solidFill>
            <a:schemeClr val="accent5">
              <a:lumMod val="20000"/>
              <a:lumOff val="80000"/>
            </a:schemeClr>
          </a:solidFill>
          <a:ln>
            <a:solidFill>
              <a:schemeClr val="accent1">
                <a:lumMod val="40000"/>
                <a:lumOff val="60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solidFill>
                  <a:schemeClr val="accent1">
                    <a:lumMod val="60000"/>
                    <a:lumOff val="40000"/>
                  </a:schemeClr>
                </a:solidFill>
              </a:rPr>
              <a:t>1.3MB</a:t>
            </a:r>
          </a:p>
        </p:txBody>
      </p:sp>
      <p:sp>
        <p:nvSpPr>
          <p:cNvPr id="19" name="8-Point Star 18">
            <a:extLst>
              <a:ext uri="{FF2B5EF4-FFF2-40B4-BE49-F238E27FC236}">
                <a16:creationId xmlns:a16="http://schemas.microsoft.com/office/drawing/2014/main" id="{4DD109EB-9E1A-EF45-8EA7-5DCEDCACEF83}"/>
              </a:ext>
            </a:extLst>
          </p:cNvPr>
          <p:cNvSpPr/>
          <p:nvPr/>
        </p:nvSpPr>
        <p:spPr>
          <a:xfrm>
            <a:off x="10728771" y="2901277"/>
            <a:ext cx="1071141" cy="610105"/>
          </a:xfrm>
          <a:prstGeom prst="star8">
            <a:avLst/>
          </a:prstGeom>
          <a:solidFill>
            <a:schemeClr val="accent5">
              <a:lumMod val="20000"/>
              <a:lumOff val="80000"/>
            </a:schemeClr>
          </a:solidFill>
          <a:ln>
            <a:solidFill>
              <a:schemeClr val="accent1">
                <a:lumMod val="40000"/>
                <a:lumOff val="60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solidFill>
                  <a:schemeClr val="accent1">
                    <a:lumMod val="60000"/>
                    <a:lumOff val="40000"/>
                  </a:schemeClr>
                </a:solidFill>
              </a:rPr>
              <a:t>1.3MB</a:t>
            </a:r>
          </a:p>
        </p:txBody>
      </p:sp>
      <p:sp>
        <p:nvSpPr>
          <p:cNvPr id="20" name="8-Point Star 19">
            <a:extLst>
              <a:ext uri="{FF2B5EF4-FFF2-40B4-BE49-F238E27FC236}">
                <a16:creationId xmlns:a16="http://schemas.microsoft.com/office/drawing/2014/main" id="{119C7AC7-90C9-0044-9F8D-03DE660A4407}"/>
              </a:ext>
            </a:extLst>
          </p:cNvPr>
          <p:cNvSpPr/>
          <p:nvPr/>
        </p:nvSpPr>
        <p:spPr>
          <a:xfrm>
            <a:off x="10996726" y="5838595"/>
            <a:ext cx="1071141" cy="610105"/>
          </a:xfrm>
          <a:prstGeom prst="star8">
            <a:avLst/>
          </a:prstGeom>
          <a:solidFill>
            <a:schemeClr val="accent5">
              <a:lumMod val="20000"/>
              <a:lumOff val="80000"/>
            </a:schemeClr>
          </a:solidFill>
          <a:ln>
            <a:solidFill>
              <a:schemeClr val="accent1">
                <a:lumMod val="40000"/>
                <a:lumOff val="60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solidFill>
                  <a:schemeClr val="accent1">
                    <a:lumMod val="60000"/>
                    <a:lumOff val="40000"/>
                  </a:schemeClr>
                </a:solidFill>
              </a:rPr>
              <a:t>1.3MB</a:t>
            </a:r>
          </a:p>
        </p:txBody>
      </p:sp>
      <p:sp>
        <p:nvSpPr>
          <p:cNvPr id="21" name="8-Point Star 20">
            <a:extLst>
              <a:ext uri="{FF2B5EF4-FFF2-40B4-BE49-F238E27FC236}">
                <a16:creationId xmlns:a16="http://schemas.microsoft.com/office/drawing/2014/main" id="{B36F7B73-8A06-4645-9BDC-EAB6BB299220}"/>
              </a:ext>
            </a:extLst>
          </p:cNvPr>
          <p:cNvSpPr/>
          <p:nvPr/>
        </p:nvSpPr>
        <p:spPr>
          <a:xfrm>
            <a:off x="5413595" y="5915778"/>
            <a:ext cx="1071141" cy="610105"/>
          </a:xfrm>
          <a:prstGeom prst="star8">
            <a:avLst/>
          </a:prstGeom>
          <a:solidFill>
            <a:schemeClr val="accent5">
              <a:lumMod val="20000"/>
              <a:lumOff val="80000"/>
            </a:schemeClr>
          </a:solidFill>
          <a:ln>
            <a:solidFill>
              <a:schemeClr val="accent1">
                <a:lumMod val="40000"/>
                <a:lumOff val="60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solidFill>
                  <a:schemeClr val="accent1">
                    <a:lumMod val="60000"/>
                    <a:lumOff val="40000"/>
                  </a:schemeClr>
                </a:solidFill>
              </a:rPr>
              <a:t>2.7MB</a:t>
            </a:r>
          </a:p>
        </p:txBody>
      </p:sp>
    </p:spTree>
    <p:extLst>
      <p:ext uri="{BB962C8B-B14F-4D97-AF65-F5344CB8AC3E}">
        <p14:creationId xmlns:p14="http://schemas.microsoft.com/office/powerpoint/2010/main" val="42023438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EE3DB44-CFF7-544D-9129-A7196C86E2F0}"/>
              </a:ext>
            </a:extLst>
          </p:cNvPr>
          <p:cNvSpPr/>
          <p:nvPr/>
        </p:nvSpPr>
        <p:spPr>
          <a:xfrm>
            <a:off x="1140836" y="3838467"/>
            <a:ext cx="9573491" cy="505691"/>
          </a:xfrm>
          <a:prstGeom prst="rect">
            <a:avLst/>
          </a:prstGeom>
          <a:solidFill>
            <a:srgbClr val="D0CECE">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9D2192ED-47A5-AB4A-B734-4CC285239D63}"/>
              </a:ext>
            </a:extLst>
          </p:cNvPr>
          <p:cNvSpPr>
            <a:spLocks noGrp="1"/>
          </p:cNvSpPr>
          <p:nvPr>
            <p:ph type="body" idx="1"/>
          </p:nvPr>
        </p:nvSpPr>
        <p:spPr>
          <a:xfrm>
            <a:off x="828000" y="1431321"/>
            <a:ext cx="10643564" cy="4680000"/>
          </a:xfrm>
        </p:spPr>
        <p:txBody>
          <a:bodyPr/>
          <a:lstStyle/>
          <a:p>
            <a:pPr marL="571500" indent="-342900">
              <a:buClrTx/>
              <a:buSzPct val="100000"/>
              <a:buFont typeface="Arial" panose="020B0604020202020204" pitchFamily="34" charset="0"/>
              <a:buChar char="•"/>
            </a:pPr>
            <a:r>
              <a:rPr lang="en-US" sz="2400" dirty="0">
                <a:solidFill>
                  <a:schemeClr val="tx1"/>
                </a:solidFill>
                <a:latin typeface="Helvetica Neue Light" panose="02000403000000020004" pitchFamily="2" charset="0"/>
                <a:ea typeface="Helvetica Neue Light" panose="02000403000000020004" pitchFamily="2" charset="0"/>
              </a:rPr>
              <a:t>Dealing with Null Data when creating a table </a:t>
            </a:r>
            <a:endParaRPr lang="en-US" sz="2600" dirty="0">
              <a:solidFill>
                <a:schemeClr val="tx1"/>
              </a:solidFill>
              <a:latin typeface="Helvetica Neue Light" panose="02000403000000020004" pitchFamily="2" charset="0"/>
              <a:ea typeface="Helvetica Neue Light" panose="02000403000000020004" pitchFamily="2" charset="0"/>
            </a:endParaRPr>
          </a:p>
          <a:p>
            <a:pPr marL="571500" indent="-342900">
              <a:buClrTx/>
              <a:buSzPct val="100000"/>
              <a:buFont typeface="Arial" panose="020B0604020202020204" pitchFamily="34" charset="0"/>
              <a:buChar char="•"/>
            </a:pPr>
            <a:r>
              <a:rPr lang="en-US" sz="2600" dirty="0">
                <a:solidFill>
                  <a:schemeClr val="tx1"/>
                </a:solidFill>
                <a:latin typeface="Helvetica Neue Light" panose="02000403000000020004" pitchFamily="2" charset="0"/>
                <a:ea typeface="Helvetica Neue Light" panose="02000403000000020004" pitchFamily="2" charset="0"/>
              </a:rPr>
              <a:t>IFNULL, </a:t>
            </a:r>
            <a:r>
              <a:rPr lang="en-US" sz="2600" dirty="0" err="1">
                <a:solidFill>
                  <a:schemeClr val="tx1"/>
                </a:solidFill>
                <a:latin typeface="Helvetica Neue Light" panose="02000403000000020004" pitchFamily="2" charset="0"/>
                <a:ea typeface="Helvetica Neue Light" panose="02000403000000020004" pitchFamily="2" charset="0"/>
              </a:rPr>
              <a:t>IsNULL</a:t>
            </a:r>
            <a:r>
              <a:rPr lang="en-US" sz="2600" dirty="0">
                <a:solidFill>
                  <a:schemeClr val="tx1"/>
                </a:solidFill>
                <a:latin typeface="Helvetica Neue Light" panose="02000403000000020004" pitchFamily="2" charset="0"/>
                <a:ea typeface="Helvetica Neue Light" panose="02000403000000020004" pitchFamily="2" charset="0"/>
              </a:rPr>
              <a:t>, NVL functions </a:t>
            </a:r>
          </a:p>
          <a:p>
            <a:pPr marL="1143000" lvl="1" indent="-457200">
              <a:buClrTx/>
              <a:buSzPct val="100000"/>
              <a:buFont typeface="Wingdings" pitchFamily="2" charset="2"/>
              <a:buChar char="Ø"/>
            </a:pPr>
            <a:r>
              <a:rPr lang="en-US" sz="2600" dirty="0">
                <a:solidFill>
                  <a:schemeClr val="tx1"/>
                </a:solidFill>
                <a:latin typeface="Helvetica Neue Light" panose="02000403000000020004" pitchFamily="2" charset="0"/>
                <a:ea typeface="Helvetica Neue Light" panose="02000403000000020004" pitchFamily="2" charset="0"/>
              </a:rPr>
              <a:t>Only allow for one alternative </a:t>
            </a:r>
          </a:p>
          <a:p>
            <a:pPr marL="571500" indent="-342900">
              <a:buClrTx/>
              <a:buSzPct val="100000"/>
              <a:buFont typeface="Arial" panose="020B0604020202020204" pitchFamily="34" charset="0"/>
              <a:buChar char="•"/>
            </a:pPr>
            <a:r>
              <a:rPr lang="en-US" sz="2400" dirty="0">
                <a:solidFill>
                  <a:schemeClr val="tx1"/>
                </a:solidFill>
                <a:latin typeface="Helvetica Neue Light" panose="02000403000000020004" pitchFamily="2" charset="0"/>
                <a:ea typeface="Helvetica Neue Light" panose="02000403000000020004" pitchFamily="2" charset="0"/>
              </a:rPr>
              <a:t>COALESCE in Snowflake allows for n results </a:t>
            </a:r>
          </a:p>
          <a:p>
            <a:pPr marL="571500" indent="-342900">
              <a:buClrTx/>
              <a:buSzPct val="100000"/>
              <a:buFont typeface="Arial" panose="020B0604020202020204" pitchFamily="34" charset="0"/>
              <a:buChar char="•"/>
            </a:pPr>
            <a:endParaRPr lang="en-US" sz="2400" dirty="0">
              <a:solidFill>
                <a:schemeClr val="tx1"/>
              </a:solidFill>
              <a:latin typeface="Helvetica Neue Light" panose="02000403000000020004" pitchFamily="2" charset="0"/>
              <a:ea typeface="Helvetica Neue Light" panose="02000403000000020004" pitchFamily="2" charset="0"/>
            </a:endParaRPr>
          </a:p>
          <a:p>
            <a:pPr marL="228600" indent="0">
              <a:buClrTx/>
              <a:buSzPct val="100000"/>
            </a:pPr>
            <a:r>
              <a:rPr lang="en-US" dirty="0">
                <a:solidFill>
                  <a:srgbClr val="00B050"/>
                </a:solidFill>
              </a:rPr>
              <a:t>             SELECT</a:t>
            </a:r>
            <a:r>
              <a:rPr lang="en-US" sz="2800" dirty="0"/>
              <a:t> </a:t>
            </a:r>
            <a:r>
              <a:rPr lang="en-US" dirty="0">
                <a:solidFill>
                  <a:schemeClr val="tx1"/>
                </a:solidFill>
              </a:rPr>
              <a:t>column1,</a:t>
            </a:r>
            <a:r>
              <a:rPr lang="en-US" sz="2800" dirty="0">
                <a:solidFill>
                  <a:schemeClr val="tx1"/>
                </a:solidFill>
              </a:rPr>
              <a:t> </a:t>
            </a:r>
            <a:r>
              <a:rPr lang="en-US" dirty="0">
                <a:solidFill>
                  <a:schemeClr val="tx1"/>
                </a:solidFill>
              </a:rPr>
              <a:t>column2,</a:t>
            </a:r>
            <a:r>
              <a:rPr lang="en-US" sz="2800" dirty="0">
                <a:solidFill>
                  <a:schemeClr val="tx1"/>
                </a:solidFill>
              </a:rPr>
              <a:t> </a:t>
            </a:r>
            <a:r>
              <a:rPr lang="en-US" dirty="0">
                <a:solidFill>
                  <a:schemeClr val="tx1"/>
                </a:solidFill>
              </a:rPr>
              <a:t>column3,</a:t>
            </a:r>
            <a:r>
              <a:rPr lang="en-US" sz="2800" dirty="0">
                <a:solidFill>
                  <a:schemeClr val="tx1"/>
                </a:solidFill>
              </a:rPr>
              <a:t> </a:t>
            </a:r>
            <a:r>
              <a:rPr lang="en-US" dirty="0">
                <a:solidFill>
                  <a:srgbClr val="0070C0"/>
                </a:solidFill>
              </a:rPr>
              <a:t>COALESCE</a:t>
            </a:r>
            <a:r>
              <a:rPr lang="en-US" dirty="0">
                <a:solidFill>
                  <a:schemeClr val="tx1"/>
                </a:solidFill>
              </a:rPr>
              <a:t>(column1,</a:t>
            </a:r>
            <a:r>
              <a:rPr lang="en-US" sz="2800" dirty="0">
                <a:solidFill>
                  <a:schemeClr val="tx1"/>
                </a:solidFill>
              </a:rPr>
              <a:t> </a:t>
            </a:r>
            <a:r>
              <a:rPr lang="en-US" dirty="0">
                <a:solidFill>
                  <a:schemeClr val="tx1"/>
                </a:solidFill>
              </a:rPr>
              <a:t>column2,</a:t>
            </a:r>
            <a:r>
              <a:rPr lang="en-US" sz="2800" dirty="0">
                <a:solidFill>
                  <a:schemeClr val="tx1"/>
                </a:solidFill>
              </a:rPr>
              <a:t> </a:t>
            </a:r>
            <a:r>
              <a:rPr lang="en-US" dirty="0">
                <a:solidFill>
                  <a:schemeClr val="tx1"/>
                </a:solidFill>
              </a:rPr>
              <a:t>column3)</a:t>
            </a:r>
            <a:endParaRPr lang="en-US" sz="2600" dirty="0">
              <a:solidFill>
                <a:schemeClr val="tx1"/>
              </a:solidFill>
              <a:latin typeface="Helvetica Neue Light" panose="02000403000000020004" pitchFamily="2" charset="0"/>
              <a:ea typeface="Helvetica Neue Light" panose="02000403000000020004" pitchFamily="2" charset="0"/>
            </a:endParaRPr>
          </a:p>
          <a:p>
            <a:pPr marL="571500" indent="-342900">
              <a:buClrTx/>
              <a:buSzPct val="100000"/>
              <a:buFont typeface="Arial" panose="020B0604020202020204" pitchFamily="34" charset="0"/>
              <a:buChar char="•"/>
            </a:pPr>
            <a:endParaRPr lang="en-US" dirty="0">
              <a:solidFill>
                <a:schemeClr val="tx1"/>
              </a:solidFill>
              <a:latin typeface="Helvetica Neue Light" panose="02000403000000020004" pitchFamily="2" charset="0"/>
              <a:ea typeface="Helvetica Neue Light" panose="02000403000000020004" pitchFamily="2" charset="0"/>
            </a:endParaRPr>
          </a:p>
          <a:p>
            <a:pPr marL="571500" indent="-342900">
              <a:buClrTx/>
              <a:buSzPct val="100000"/>
              <a:buFont typeface="Arial" panose="020B0604020202020204" pitchFamily="34" charset="0"/>
              <a:buChar char="•"/>
            </a:pPr>
            <a:r>
              <a:rPr lang="en-US" sz="2400" dirty="0">
                <a:solidFill>
                  <a:schemeClr val="tx1"/>
                </a:solidFill>
                <a:latin typeface="Helvetica Neue Light" panose="02000403000000020004" pitchFamily="2" charset="0"/>
                <a:ea typeface="Helvetica Neue Light" panose="02000403000000020004" pitchFamily="2" charset="0"/>
              </a:rPr>
              <a:t>In older DBW </a:t>
            </a:r>
            <a:r>
              <a:rPr lang="en-US" sz="2400" dirty="0" err="1">
                <a:solidFill>
                  <a:schemeClr val="tx1"/>
                </a:solidFill>
                <a:latin typeface="Helvetica Neue Light" panose="02000403000000020004" pitchFamily="2" charset="0"/>
                <a:ea typeface="Helvetica Neue Light" panose="02000403000000020004" pitchFamily="2" charset="0"/>
              </a:rPr>
              <a:t>IsNULL</a:t>
            </a:r>
            <a:r>
              <a:rPr lang="en-US" sz="2400" dirty="0">
                <a:solidFill>
                  <a:schemeClr val="tx1"/>
                </a:solidFill>
                <a:latin typeface="Helvetica Neue Light" panose="02000403000000020004" pitchFamily="2" charset="0"/>
                <a:ea typeface="Helvetica Neue Light" panose="02000403000000020004" pitchFamily="2" charset="0"/>
              </a:rPr>
              <a:t> can be slightly slower than COALESCE </a:t>
            </a:r>
          </a:p>
          <a:p>
            <a:pPr marL="571500" indent="-342900">
              <a:buClrTx/>
              <a:buSzPct val="100000"/>
              <a:buFont typeface="Arial" panose="020B0604020202020204" pitchFamily="34" charset="0"/>
              <a:buChar char="•"/>
            </a:pPr>
            <a:r>
              <a:rPr lang="en-US" sz="2400" dirty="0">
                <a:solidFill>
                  <a:schemeClr val="tx1"/>
                </a:solidFill>
                <a:latin typeface="Helvetica Neue Light" panose="02000403000000020004" pitchFamily="2" charset="0"/>
                <a:ea typeface="Helvetica Neue Light" panose="02000403000000020004" pitchFamily="2" charset="0"/>
              </a:rPr>
              <a:t>COALESCE allows for more variability </a:t>
            </a:r>
          </a:p>
          <a:p>
            <a:pPr marL="685800" lvl="1" indent="0">
              <a:buClrTx/>
              <a:buSzPct val="100000"/>
            </a:pPr>
            <a:endParaRPr lang="en-US" dirty="0">
              <a:solidFill>
                <a:schemeClr val="tx1"/>
              </a:solidFill>
            </a:endParaRPr>
          </a:p>
        </p:txBody>
      </p:sp>
      <p:sp>
        <p:nvSpPr>
          <p:cNvPr id="2" name="Title 1">
            <a:extLst>
              <a:ext uri="{FF2B5EF4-FFF2-40B4-BE49-F238E27FC236}">
                <a16:creationId xmlns:a16="http://schemas.microsoft.com/office/drawing/2014/main" id="{3F92C490-88E5-8C4D-BCE6-092605BAFB02}"/>
              </a:ext>
            </a:extLst>
          </p:cNvPr>
          <p:cNvSpPr>
            <a:spLocks noGrp="1"/>
          </p:cNvSpPr>
          <p:nvPr>
            <p:ph type="title"/>
          </p:nvPr>
        </p:nvSpPr>
        <p:spPr/>
        <p:txBody>
          <a:bodyPr/>
          <a:lstStyle/>
          <a:p>
            <a:r>
              <a:rPr lang="en-US" dirty="0"/>
              <a:t>COALESCE Functions</a:t>
            </a:r>
          </a:p>
        </p:txBody>
      </p:sp>
      <p:sp>
        <p:nvSpPr>
          <p:cNvPr id="4" name="Slide Number Placeholder 3">
            <a:extLst>
              <a:ext uri="{FF2B5EF4-FFF2-40B4-BE49-F238E27FC236}">
                <a16:creationId xmlns:a16="http://schemas.microsoft.com/office/drawing/2014/main" id="{1C8A6043-001D-C84E-8B97-40206C26952A}"/>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15</a:t>
            </a:fld>
            <a:endParaRPr lang="en-US"/>
          </a:p>
        </p:txBody>
      </p:sp>
      <p:pic>
        <p:nvPicPr>
          <p:cNvPr id="6" name="Picture 5">
            <a:extLst>
              <a:ext uri="{FF2B5EF4-FFF2-40B4-BE49-F238E27FC236}">
                <a16:creationId xmlns:a16="http://schemas.microsoft.com/office/drawing/2014/main" id="{98838DDA-F7D0-1D4E-9A7A-81181DD10261}"/>
              </a:ext>
            </a:extLst>
          </p:cNvPr>
          <p:cNvPicPr>
            <a:picLocks noChangeAspect="1"/>
          </p:cNvPicPr>
          <p:nvPr/>
        </p:nvPicPr>
        <p:blipFill>
          <a:blip r:embed="rId3"/>
          <a:stretch>
            <a:fillRect/>
          </a:stretch>
        </p:blipFill>
        <p:spPr>
          <a:xfrm>
            <a:off x="952871" y="3742653"/>
            <a:ext cx="375931" cy="307853"/>
          </a:xfrm>
          <a:prstGeom prst="rect">
            <a:avLst/>
          </a:prstGeom>
        </p:spPr>
      </p:pic>
    </p:spTree>
    <p:extLst>
      <p:ext uri="{BB962C8B-B14F-4D97-AF65-F5344CB8AC3E}">
        <p14:creationId xmlns:p14="http://schemas.microsoft.com/office/powerpoint/2010/main" val="40473355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screenshot of a social media post&#10;&#10;Description automatically generated">
            <a:extLst>
              <a:ext uri="{FF2B5EF4-FFF2-40B4-BE49-F238E27FC236}">
                <a16:creationId xmlns:a16="http://schemas.microsoft.com/office/drawing/2014/main" id="{F1B9F667-4D40-BB49-9BB2-1753F81AA5A7}"/>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11200"/>
                    </a14:imgEffect>
                  </a14:imgLayer>
                </a14:imgProps>
              </a:ext>
              <a:ext uri="{28A0092B-C50C-407E-A947-70E740481C1C}">
                <a14:useLocalDpi xmlns:a14="http://schemas.microsoft.com/office/drawing/2010/main" val="0"/>
              </a:ext>
            </a:extLst>
          </a:blip>
          <a:stretch>
            <a:fillRect/>
          </a:stretch>
        </p:blipFill>
        <p:spPr>
          <a:xfrm>
            <a:off x="4409660" y="2952629"/>
            <a:ext cx="7633253" cy="3290404"/>
          </a:xfrm>
          <a:prstGeom prst="rect">
            <a:avLst/>
          </a:prstGeom>
        </p:spPr>
      </p:pic>
      <p:sp>
        <p:nvSpPr>
          <p:cNvPr id="15" name="Rectangle 14">
            <a:extLst>
              <a:ext uri="{FF2B5EF4-FFF2-40B4-BE49-F238E27FC236}">
                <a16:creationId xmlns:a16="http://schemas.microsoft.com/office/drawing/2014/main" id="{A99A3964-66E2-B647-AF8B-D6BB8C633290}"/>
              </a:ext>
            </a:extLst>
          </p:cNvPr>
          <p:cNvSpPr/>
          <p:nvPr/>
        </p:nvSpPr>
        <p:spPr>
          <a:xfrm>
            <a:off x="7688243" y="4877239"/>
            <a:ext cx="4152575" cy="1475212"/>
          </a:xfrm>
          <a:prstGeom prst="rect">
            <a:avLst/>
          </a:prstGeom>
          <a:solidFill>
            <a:srgbClr val="D9D9D9">
              <a:alpha val="6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600" dirty="0">
              <a:solidFill>
                <a:schemeClr val="tx1"/>
              </a:solidFill>
              <a:latin typeface="Helvetica Neue Light" panose="02000403000000020004" pitchFamily="2" charset="0"/>
              <a:ea typeface="Helvetica Neue Light" panose="02000403000000020004" pitchFamily="2" charset="0"/>
            </a:endParaRPr>
          </a:p>
        </p:txBody>
      </p:sp>
      <p:sp>
        <p:nvSpPr>
          <p:cNvPr id="2" name="Title 1">
            <a:extLst>
              <a:ext uri="{FF2B5EF4-FFF2-40B4-BE49-F238E27FC236}">
                <a16:creationId xmlns:a16="http://schemas.microsoft.com/office/drawing/2014/main" id="{4E48DDD9-8306-834A-A3BE-C09192C65EEC}"/>
              </a:ext>
            </a:extLst>
          </p:cNvPr>
          <p:cNvSpPr>
            <a:spLocks noGrp="1"/>
          </p:cNvSpPr>
          <p:nvPr>
            <p:ph type="title"/>
          </p:nvPr>
        </p:nvSpPr>
        <p:spPr/>
        <p:txBody>
          <a:bodyPr/>
          <a:lstStyle/>
          <a:p>
            <a:r>
              <a:rPr lang="en-US" dirty="0"/>
              <a:t>Windowing functions</a:t>
            </a:r>
          </a:p>
        </p:txBody>
      </p:sp>
      <p:sp>
        <p:nvSpPr>
          <p:cNvPr id="4" name="Slide Number Placeholder 3">
            <a:extLst>
              <a:ext uri="{FF2B5EF4-FFF2-40B4-BE49-F238E27FC236}">
                <a16:creationId xmlns:a16="http://schemas.microsoft.com/office/drawing/2014/main" id="{F15CC89D-A093-3F43-8152-F1C5A0558C60}"/>
              </a:ext>
            </a:extLst>
          </p:cNvPr>
          <p:cNvSpPr>
            <a:spLocks noGrp="1"/>
          </p:cNvSpPr>
          <p:nvPr>
            <p:ph type="sldNum" idx="12"/>
          </p:nvPr>
        </p:nvSpPr>
        <p:spPr>
          <a:xfrm>
            <a:off x="11339999" y="6524072"/>
            <a:ext cx="834067" cy="298455"/>
          </a:xfrm>
        </p:spPr>
        <p:txBody>
          <a:bodyPr/>
          <a:lstStyle/>
          <a:p>
            <a:pPr marL="0" lvl="0" indent="0" algn="ctr" rtl="0">
              <a:spcBef>
                <a:spcPts val="0"/>
              </a:spcBef>
              <a:spcAft>
                <a:spcPts val="0"/>
              </a:spcAft>
              <a:buNone/>
            </a:pPr>
            <a:fld id="{00000000-1234-1234-1234-123412341234}" type="slidenum">
              <a:rPr lang="en-US" smtClean="0"/>
              <a:t>16</a:t>
            </a:fld>
            <a:endParaRPr lang="en-US"/>
          </a:p>
        </p:txBody>
      </p:sp>
      <p:pic>
        <p:nvPicPr>
          <p:cNvPr id="9" name="Picture 8">
            <a:extLst>
              <a:ext uri="{FF2B5EF4-FFF2-40B4-BE49-F238E27FC236}">
                <a16:creationId xmlns:a16="http://schemas.microsoft.com/office/drawing/2014/main" id="{328EF1D6-CDCB-E040-AFDB-2E46B6EEA852}"/>
              </a:ext>
            </a:extLst>
          </p:cNvPr>
          <p:cNvPicPr>
            <a:picLocks noChangeAspect="1"/>
          </p:cNvPicPr>
          <p:nvPr/>
        </p:nvPicPr>
        <p:blipFill>
          <a:blip r:embed="rId5"/>
          <a:stretch>
            <a:fillRect/>
          </a:stretch>
        </p:blipFill>
        <p:spPr>
          <a:xfrm>
            <a:off x="10111821" y="1023447"/>
            <a:ext cx="1334324" cy="1779098"/>
          </a:xfrm>
          <a:prstGeom prst="rect">
            <a:avLst/>
          </a:prstGeom>
        </p:spPr>
      </p:pic>
      <p:sp>
        <p:nvSpPr>
          <p:cNvPr id="12" name="TextBox 11">
            <a:extLst>
              <a:ext uri="{FF2B5EF4-FFF2-40B4-BE49-F238E27FC236}">
                <a16:creationId xmlns:a16="http://schemas.microsoft.com/office/drawing/2014/main" id="{AA33AD54-5E79-124D-A091-2B84C94258D7}"/>
              </a:ext>
            </a:extLst>
          </p:cNvPr>
          <p:cNvSpPr txBox="1"/>
          <p:nvPr/>
        </p:nvSpPr>
        <p:spPr>
          <a:xfrm>
            <a:off x="107999" y="1416715"/>
            <a:ext cx="10003822" cy="1107996"/>
          </a:xfrm>
          <a:prstGeom prst="rect">
            <a:avLst/>
          </a:prstGeom>
          <a:noFill/>
        </p:spPr>
        <p:txBody>
          <a:bodyPr wrap="square" rtlCol="0">
            <a:spAutoFit/>
          </a:bodyPr>
          <a:lstStyle/>
          <a:p>
            <a:pPr marL="285750" indent="-285750">
              <a:buFont typeface="Arial" panose="020B0604020202020204" pitchFamily="34" charset="0"/>
              <a:buChar char="•"/>
            </a:pPr>
            <a:r>
              <a:rPr lang="en-US" sz="2400" dirty="0">
                <a:latin typeface="Helvetica Neue Light" panose="02000403000000020004" pitchFamily="2" charset="0"/>
                <a:ea typeface="Helvetica Neue Light" panose="02000403000000020004" pitchFamily="2" charset="0"/>
              </a:rPr>
              <a:t>Window functions operate on groups of rows that are related (e.g. by date or location). Snowflake supports:</a:t>
            </a:r>
          </a:p>
          <a:p>
            <a:endParaRPr lang="en-US" dirty="0"/>
          </a:p>
        </p:txBody>
      </p:sp>
      <p:sp>
        <p:nvSpPr>
          <p:cNvPr id="13" name="TextBox 12">
            <a:extLst>
              <a:ext uri="{FF2B5EF4-FFF2-40B4-BE49-F238E27FC236}">
                <a16:creationId xmlns:a16="http://schemas.microsoft.com/office/drawing/2014/main" id="{04BF4C2C-0A5C-0B4F-A5EB-09019334FA56}"/>
              </a:ext>
            </a:extLst>
          </p:cNvPr>
          <p:cNvSpPr txBox="1"/>
          <p:nvPr/>
        </p:nvSpPr>
        <p:spPr>
          <a:xfrm>
            <a:off x="-41088" y="2344755"/>
            <a:ext cx="4450748" cy="2523768"/>
          </a:xfrm>
          <a:prstGeom prst="rect">
            <a:avLst/>
          </a:prstGeom>
          <a:noFill/>
        </p:spPr>
        <p:txBody>
          <a:bodyPr wrap="square" rtlCol="0">
            <a:spAutoFit/>
          </a:bodyPr>
          <a:lstStyle/>
          <a:p>
            <a:pPr marL="800100" lvl="1" indent="-342900">
              <a:buFont typeface="Wingdings" pitchFamily="2" charset="2"/>
              <a:buChar char="Ø"/>
            </a:pPr>
            <a:r>
              <a:rPr lang="en-US" sz="2000" dirty="0">
                <a:latin typeface="Helvetica Neue Light" panose="02000403000000020004" pitchFamily="2" charset="0"/>
                <a:ea typeface="Helvetica Neue Light" panose="02000403000000020004" pitchFamily="2" charset="0"/>
              </a:rPr>
              <a:t>General window functions.</a:t>
            </a:r>
          </a:p>
          <a:p>
            <a:pPr marL="800100" lvl="1" indent="-342900">
              <a:buFont typeface="Wingdings" pitchFamily="2" charset="2"/>
              <a:buChar char="Ø"/>
            </a:pPr>
            <a:r>
              <a:rPr lang="en-US" sz="2000" dirty="0">
                <a:latin typeface="Helvetica Neue Light" panose="02000403000000020004" pitchFamily="2" charset="0"/>
                <a:ea typeface="Helvetica Neue Light" panose="02000403000000020004" pitchFamily="2" charset="0"/>
              </a:rPr>
              <a:t>Window functions that calculate rank (e.g. highest, second-highest, etc.)</a:t>
            </a:r>
          </a:p>
          <a:p>
            <a:pPr marL="800100" lvl="1" indent="-342900">
              <a:buFont typeface="Wingdings" pitchFamily="2" charset="2"/>
              <a:buChar char="Ø"/>
            </a:pPr>
            <a:r>
              <a:rPr lang="en-US" sz="2000" dirty="0">
                <a:latin typeface="Helvetica Neue Light" panose="02000403000000020004" pitchFamily="2" charset="0"/>
                <a:ea typeface="Helvetica Neue Light" panose="02000403000000020004" pitchFamily="2" charset="0"/>
              </a:rPr>
              <a:t>Window functions that support cumulative window frames and sliding window frames</a:t>
            </a:r>
          </a:p>
          <a:p>
            <a:endParaRPr lang="en-US" dirty="0"/>
          </a:p>
        </p:txBody>
      </p:sp>
      <p:sp>
        <p:nvSpPr>
          <p:cNvPr id="14" name="TextBox 13">
            <a:extLst>
              <a:ext uri="{FF2B5EF4-FFF2-40B4-BE49-F238E27FC236}">
                <a16:creationId xmlns:a16="http://schemas.microsoft.com/office/drawing/2014/main" id="{EAD55F7C-A277-8841-A528-EF3B6F025E0F}"/>
              </a:ext>
            </a:extLst>
          </p:cNvPr>
          <p:cNvSpPr txBox="1"/>
          <p:nvPr/>
        </p:nvSpPr>
        <p:spPr>
          <a:xfrm>
            <a:off x="7878418" y="5058110"/>
            <a:ext cx="3962400" cy="830997"/>
          </a:xfrm>
          <a:prstGeom prst="rect">
            <a:avLst/>
          </a:prstGeom>
          <a:noFill/>
        </p:spPr>
        <p:txBody>
          <a:bodyPr wrap="square" rtlCol="0">
            <a:spAutoFit/>
          </a:bodyPr>
          <a:lstStyle/>
          <a:p>
            <a:r>
              <a:rPr lang="en-US" sz="1600" dirty="0">
                <a:solidFill>
                  <a:srgbClr val="00000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OVER</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PARTITION</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BY</a:t>
            </a:r>
            <a:r>
              <a:rPr lang="en-US" sz="1600" dirty="0">
                <a:latin typeface="Helvetica Neue Light" panose="02000403000000020004" pitchFamily="2" charset="0"/>
                <a:ea typeface="Helvetica Neue Light" panose="02000403000000020004" pitchFamily="2" charset="0"/>
              </a:rPr>
              <a:t> </a:t>
            </a:r>
            <a:r>
              <a:rPr lang="en-US" sz="1600" dirty="0">
                <a:solidFill>
                  <a:srgbClr val="009999"/>
                </a:solidFill>
                <a:latin typeface="Helvetica Neue Light" panose="02000403000000020004" pitchFamily="2" charset="0"/>
                <a:ea typeface="Helvetica Neue Light" panose="02000403000000020004" pitchFamily="2" charset="0"/>
              </a:rPr>
              <a:t>&lt;expr1&gt;</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ORDER</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BY</a:t>
            </a:r>
            <a:r>
              <a:rPr lang="en-US" sz="1600" dirty="0">
                <a:latin typeface="Helvetica Neue Light" panose="02000403000000020004" pitchFamily="2" charset="0"/>
                <a:ea typeface="Helvetica Neue Light" panose="02000403000000020004" pitchFamily="2" charset="0"/>
              </a:rPr>
              <a:t> </a:t>
            </a:r>
            <a:r>
              <a:rPr lang="en-US" sz="1600" dirty="0">
                <a:solidFill>
                  <a:srgbClr val="009999"/>
                </a:solidFill>
                <a:latin typeface="Helvetica Neue Light" panose="02000403000000020004" pitchFamily="2" charset="0"/>
                <a:ea typeface="Helvetica Neue Light" panose="02000403000000020004" pitchFamily="2" charset="0"/>
              </a:rPr>
              <a:t>&lt;expr2&gt;</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err="1">
                <a:solidFill>
                  <a:srgbClr val="105780"/>
                </a:solidFill>
                <a:latin typeface="Helvetica Neue Light" panose="02000403000000020004" pitchFamily="2" charset="0"/>
                <a:ea typeface="Helvetica Neue Light" panose="02000403000000020004" pitchFamily="2" charset="0"/>
              </a:rPr>
              <a:t>cumulativeFrame</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err="1">
                <a:solidFill>
                  <a:srgbClr val="105780"/>
                </a:solidFill>
                <a:latin typeface="Helvetica Neue Light" panose="02000403000000020004" pitchFamily="2" charset="0"/>
                <a:ea typeface="Helvetica Neue Light" panose="02000403000000020004" pitchFamily="2" charset="0"/>
              </a:rPr>
              <a:t>slidingFrame</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a:t>
            </a:r>
            <a:endParaRPr lang="en-US" sz="1600" dirty="0">
              <a:latin typeface="Helvetica Neue Light" panose="02000403000000020004" pitchFamily="2" charset="0"/>
              <a:ea typeface="Helvetica Neue Light" panose="02000403000000020004" pitchFamily="2" charset="0"/>
            </a:endParaRPr>
          </a:p>
        </p:txBody>
      </p:sp>
      <p:pic>
        <p:nvPicPr>
          <p:cNvPr id="16" name="Picture 15">
            <a:extLst>
              <a:ext uri="{FF2B5EF4-FFF2-40B4-BE49-F238E27FC236}">
                <a16:creationId xmlns:a16="http://schemas.microsoft.com/office/drawing/2014/main" id="{74D7A87F-2BB9-064E-8857-F18CD03CB16C}"/>
              </a:ext>
            </a:extLst>
          </p:cNvPr>
          <p:cNvPicPr>
            <a:picLocks noChangeAspect="1"/>
          </p:cNvPicPr>
          <p:nvPr/>
        </p:nvPicPr>
        <p:blipFill>
          <a:blip r:embed="rId6"/>
          <a:stretch>
            <a:fillRect/>
          </a:stretch>
        </p:blipFill>
        <p:spPr>
          <a:xfrm>
            <a:off x="7380403" y="4399808"/>
            <a:ext cx="803878" cy="658302"/>
          </a:xfrm>
          <a:prstGeom prst="rect">
            <a:avLst/>
          </a:prstGeom>
        </p:spPr>
      </p:pic>
      <p:pic>
        <p:nvPicPr>
          <p:cNvPr id="3" name="Picture 2">
            <a:extLst>
              <a:ext uri="{FF2B5EF4-FFF2-40B4-BE49-F238E27FC236}">
                <a16:creationId xmlns:a16="http://schemas.microsoft.com/office/drawing/2014/main" id="{F76DD9E3-1259-384F-B70D-166EDA44445D}"/>
              </a:ext>
            </a:extLst>
          </p:cNvPr>
          <p:cNvPicPr>
            <a:picLocks noChangeAspect="1"/>
          </p:cNvPicPr>
          <p:nvPr/>
        </p:nvPicPr>
        <p:blipFill>
          <a:blip r:embed="rId7"/>
          <a:stretch>
            <a:fillRect/>
          </a:stretch>
        </p:blipFill>
        <p:spPr>
          <a:xfrm flipH="1">
            <a:off x="796686" y="4327932"/>
            <a:ext cx="2775201" cy="2775201"/>
          </a:xfrm>
          <a:prstGeom prst="rect">
            <a:avLst/>
          </a:prstGeom>
        </p:spPr>
      </p:pic>
    </p:spTree>
    <p:extLst>
      <p:ext uri="{BB962C8B-B14F-4D97-AF65-F5344CB8AC3E}">
        <p14:creationId xmlns:p14="http://schemas.microsoft.com/office/powerpoint/2010/main" val="12562795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747251-C481-2148-9828-D39BAD4432E5}"/>
              </a:ext>
            </a:extLst>
          </p:cNvPr>
          <p:cNvSpPr>
            <a:spLocks noGrp="1"/>
          </p:cNvSpPr>
          <p:nvPr>
            <p:ph type="title"/>
          </p:nvPr>
        </p:nvSpPr>
        <p:spPr/>
        <p:txBody>
          <a:bodyPr/>
          <a:lstStyle/>
          <a:p>
            <a:r>
              <a:rPr lang="en-US" dirty="0"/>
              <a:t>More stuff on windowing functions</a:t>
            </a:r>
          </a:p>
        </p:txBody>
      </p:sp>
      <p:sp>
        <p:nvSpPr>
          <p:cNvPr id="4" name="Slide Number Placeholder 3">
            <a:extLst>
              <a:ext uri="{FF2B5EF4-FFF2-40B4-BE49-F238E27FC236}">
                <a16:creationId xmlns:a16="http://schemas.microsoft.com/office/drawing/2014/main" id="{FB211CCF-C835-1F48-B106-55DDF58E1568}"/>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17</a:t>
            </a:fld>
            <a:endParaRPr lang="en-US"/>
          </a:p>
        </p:txBody>
      </p:sp>
      <p:sp>
        <p:nvSpPr>
          <p:cNvPr id="5" name="Text Placeholder 2">
            <a:extLst>
              <a:ext uri="{FF2B5EF4-FFF2-40B4-BE49-F238E27FC236}">
                <a16:creationId xmlns:a16="http://schemas.microsoft.com/office/drawing/2014/main" id="{1D67234F-CA6D-4E44-A886-AAFB203E304E}"/>
              </a:ext>
            </a:extLst>
          </p:cNvPr>
          <p:cNvSpPr>
            <a:spLocks noGrp="1"/>
          </p:cNvSpPr>
          <p:nvPr>
            <p:ph type="body" idx="1"/>
          </p:nvPr>
        </p:nvSpPr>
        <p:spPr>
          <a:xfrm>
            <a:off x="271408" y="1098625"/>
            <a:ext cx="11231999" cy="4904609"/>
          </a:xfrm>
        </p:spPr>
        <p:txBody>
          <a:bodyPr/>
          <a:lstStyle/>
          <a:p>
            <a:pPr marL="228600" indent="0">
              <a:buSzPct val="100000"/>
            </a:pPr>
            <a:r>
              <a:rPr lang="en-US" sz="2400" dirty="0">
                <a:solidFill>
                  <a:schemeClr val="tx1"/>
                </a:solidFill>
              </a:rPr>
              <a:t>What is a window function?</a:t>
            </a:r>
          </a:p>
          <a:p>
            <a:pPr marL="514350" indent="-285750">
              <a:buSzPct val="100000"/>
              <a:buFont typeface="Arial" panose="020B0604020202020204" pitchFamily="34" charset="0"/>
              <a:buChar char="•"/>
            </a:pPr>
            <a:r>
              <a:rPr lang="en-US" dirty="0">
                <a:solidFill>
                  <a:schemeClr val="tx1"/>
                </a:solidFill>
              </a:rPr>
              <a:t>A window function looks at “windows” of your data while processing it</a:t>
            </a:r>
          </a:p>
          <a:p>
            <a:pPr marL="514350" indent="-285750">
              <a:buSzPct val="100000"/>
              <a:buFont typeface="Arial" panose="020B0604020202020204" pitchFamily="34" charset="0"/>
              <a:buChar char="•"/>
            </a:pPr>
            <a:r>
              <a:rPr lang="en-US" dirty="0">
                <a:solidFill>
                  <a:schemeClr val="tx1"/>
                </a:solidFill>
              </a:rPr>
              <a:t>Use frame definitions – to find the data within a specific area</a:t>
            </a:r>
          </a:p>
          <a:p>
            <a:pPr marL="514350" indent="-285750">
              <a:buSzPct val="100000"/>
              <a:buFont typeface="Arial" panose="020B0604020202020204" pitchFamily="34" charset="0"/>
              <a:buChar char="•"/>
            </a:pPr>
            <a:r>
              <a:rPr lang="en-US" dirty="0">
                <a:solidFill>
                  <a:schemeClr val="tx1"/>
                </a:solidFill>
              </a:rPr>
              <a:t>Use PARTITION BY to create multiple windows</a:t>
            </a:r>
          </a:p>
          <a:p>
            <a:pPr marL="514350" indent="-285750">
              <a:buSzPct val="100000"/>
              <a:buFont typeface="Arial" panose="020B0604020202020204" pitchFamily="34" charset="0"/>
              <a:buChar char="•"/>
            </a:pPr>
            <a:r>
              <a:rPr lang="en-US" dirty="0">
                <a:solidFill>
                  <a:schemeClr val="tx1"/>
                </a:solidFill>
              </a:rPr>
              <a:t>Pretty much any aggregate function can become a window function</a:t>
            </a:r>
          </a:p>
          <a:p>
            <a:pPr marL="514350" indent="-285750">
              <a:buSzPct val="100000"/>
              <a:buFont typeface="Arial" panose="020B0604020202020204" pitchFamily="34" charset="0"/>
              <a:buChar char="•"/>
            </a:pPr>
            <a:endParaRPr lang="en-US" sz="2400" dirty="0">
              <a:solidFill>
                <a:schemeClr val="tx1"/>
              </a:solidFill>
            </a:endParaRPr>
          </a:p>
          <a:p>
            <a:pPr marL="514350" indent="-285750">
              <a:buSzPct val="100000"/>
              <a:buFont typeface="Arial" panose="020B0604020202020204" pitchFamily="34" charset="0"/>
              <a:buChar char="•"/>
            </a:pPr>
            <a:endParaRPr lang="en-US" sz="2400" dirty="0">
              <a:solidFill>
                <a:schemeClr val="tx1"/>
              </a:solidFill>
            </a:endParaRPr>
          </a:p>
          <a:p>
            <a:pPr marL="514350" indent="-285750">
              <a:buSzPct val="100000"/>
              <a:buFont typeface="Arial" panose="020B0604020202020204" pitchFamily="34" charset="0"/>
              <a:buChar char="•"/>
            </a:pPr>
            <a:endParaRPr lang="en-US" sz="2400" dirty="0">
              <a:solidFill>
                <a:schemeClr val="tx1"/>
              </a:solidFill>
            </a:endParaRPr>
          </a:p>
        </p:txBody>
      </p:sp>
      <p:pic>
        <p:nvPicPr>
          <p:cNvPr id="6" name="Picture 5" descr="A screenshot of a cell phone&#10;&#10;Description automatically generated">
            <a:extLst>
              <a:ext uri="{FF2B5EF4-FFF2-40B4-BE49-F238E27FC236}">
                <a16:creationId xmlns:a16="http://schemas.microsoft.com/office/drawing/2014/main" id="{DE550C8F-45B1-9E44-8C51-98155E4C7700}"/>
              </a:ext>
            </a:extLst>
          </p:cNvPr>
          <p:cNvPicPr>
            <a:picLocks noChangeAspect="1"/>
          </p:cNvPicPr>
          <p:nvPr/>
        </p:nvPicPr>
        <p:blipFill>
          <a:blip r:embed="rId3"/>
          <a:stretch>
            <a:fillRect/>
          </a:stretch>
        </p:blipFill>
        <p:spPr>
          <a:xfrm>
            <a:off x="688592" y="3299791"/>
            <a:ext cx="1121569" cy="3374766"/>
          </a:xfrm>
          <a:prstGeom prst="rect">
            <a:avLst/>
          </a:prstGeom>
        </p:spPr>
      </p:pic>
      <p:pic>
        <p:nvPicPr>
          <p:cNvPr id="8" name="Picture 7" descr="A screenshot of a cell phone&#10;&#10;Description automatically generated">
            <a:extLst>
              <a:ext uri="{FF2B5EF4-FFF2-40B4-BE49-F238E27FC236}">
                <a16:creationId xmlns:a16="http://schemas.microsoft.com/office/drawing/2014/main" id="{08E575B5-A560-4E47-99E0-9A9061B9B05E}"/>
              </a:ext>
            </a:extLst>
          </p:cNvPr>
          <p:cNvPicPr>
            <a:picLocks noChangeAspect="1"/>
          </p:cNvPicPr>
          <p:nvPr/>
        </p:nvPicPr>
        <p:blipFill>
          <a:blip r:embed="rId4"/>
          <a:stretch>
            <a:fillRect/>
          </a:stretch>
        </p:blipFill>
        <p:spPr>
          <a:xfrm>
            <a:off x="2491625" y="3299791"/>
            <a:ext cx="960841" cy="2351709"/>
          </a:xfrm>
          <a:prstGeom prst="rect">
            <a:avLst/>
          </a:prstGeom>
        </p:spPr>
      </p:pic>
      <p:pic>
        <p:nvPicPr>
          <p:cNvPr id="10" name="Picture 9" descr="A screenshot of a cell phone&#10;&#10;Description automatically generated">
            <a:extLst>
              <a:ext uri="{FF2B5EF4-FFF2-40B4-BE49-F238E27FC236}">
                <a16:creationId xmlns:a16="http://schemas.microsoft.com/office/drawing/2014/main" id="{82C994A5-AC2F-9941-B19D-FB2C4E506478}"/>
              </a:ext>
            </a:extLst>
          </p:cNvPr>
          <p:cNvPicPr>
            <a:picLocks noChangeAspect="1"/>
          </p:cNvPicPr>
          <p:nvPr/>
        </p:nvPicPr>
        <p:blipFill>
          <a:blip r:embed="rId5"/>
          <a:stretch>
            <a:fillRect/>
          </a:stretch>
        </p:blipFill>
        <p:spPr>
          <a:xfrm>
            <a:off x="3933294" y="3299791"/>
            <a:ext cx="1421286" cy="2173357"/>
          </a:xfrm>
          <a:prstGeom prst="rect">
            <a:avLst/>
          </a:prstGeom>
        </p:spPr>
      </p:pic>
      <p:pic>
        <p:nvPicPr>
          <p:cNvPr id="12" name="Picture 11" descr="A screenshot of a cell phone&#10;&#10;Description automatically generated">
            <a:extLst>
              <a:ext uri="{FF2B5EF4-FFF2-40B4-BE49-F238E27FC236}">
                <a16:creationId xmlns:a16="http://schemas.microsoft.com/office/drawing/2014/main" id="{0CC73264-A11D-334D-90AF-D6058E3A5018}"/>
              </a:ext>
            </a:extLst>
          </p:cNvPr>
          <p:cNvPicPr>
            <a:picLocks noChangeAspect="1"/>
          </p:cNvPicPr>
          <p:nvPr/>
        </p:nvPicPr>
        <p:blipFill>
          <a:blip r:embed="rId6"/>
          <a:stretch>
            <a:fillRect/>
          </a:stretch>
        </p:blipFill>
        <p:spPr>
          <a:xfrm>
            <a:off x="5756118" y="3277570"/>
            <a:ext cx="1339181" cy="3558209"/>
          </a:xfrm>
          <a:prstGeom prst="rect">
            <a:avLst/>
          </a:prstGeom>
        </p:spPr>
      </p:pic>
      <p:pic>
        <p:nvPicPr>
          <p:cNvPr id="14" name="Picture 13" descr="A screenshot of a cell phone&#10;&#10;Description automatically generated">
            <a:extLst>
              <a:ext uri="{FF2B5EF4-FFF2-40B4-BE49-F238E27FC236}">
                <a16:creationId xmlns:a16="http://schemas.microsoft.com/office/drawing/2014/main" id="{9416D186-6741-F94E-BC2D-908B80AC3396}"/>
              </a:ext>
            </a:extLst>
          </p:cNvPr>
          <p:cNvPicPr>
            <a:picLocks noChangeAspect="1"/>
          </p:cNvPicPr>
          <p:nvPr/>
        </p:nvPicPr>
        <p:blipFill>
          <a:blip r:embed="rId7"/>
          <a:stretch>
            <a:fillRect/>
          </a:stretch>
        </p:blipFill>
        <p:spPr>
          <a:xfrm>
            <a:off x="7847296" y="3277570"/>
            <a:ext cx="1750515" cy="3053380"/>
          </a:xfrm>
          <a:prstGeom prst="rect">
            <a:avLst/>
          </a:prstGeom>
        </p:spPr>
      </p:pic>
    </p:spTree>
    <p:extLst>
      <p:ext uri="{BB962C8B-B14F-4D97-AF65-F5344CB8AC3E}">
        <p14:creationId xmlns:p14="http://schemas.microsoft.com/office/powerpoint/2010/main" val="24655116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23AC80-1E49-A042-8E7B-0D892736D05F}"/>
              </a:ext>
            </a:extLst>
          </p:cNvPr>
          <p:cNvSpPr>
            <a:spLocks noGrp="1"/>
          </p:cNvSpPr>
          <p:nvPr>
            <p:ph type="title"/>
          </p:nvPr>
        </p:nvSpPr>
        <p:spPr/>
        <p:txBody>
          <a:bodyPr/>
          <a:lstStyle/>
          <a:p>
            <a:r>
              <a:rPr lang="en-US" dirty="0"/>
              <a:t>REGEX</a:t>
            </a:r>
          </a:p>
        </p:txBody>
      </p:sp>
      <p:sp>
        <p:nvSpPr>
          <p:cNvPr id="4" name="Slide Number Placeholder 3">
            <a:extLst>
              <a:ext uri="{FF2B5EF4-FFF2-40B4-BE49-F238E27FC236}">
                <a16:creationId xmlns:a16="http://schemas.microsoft.com/office/drawing/2014/main" id="{9AAF1930-0422-2240-8DDC-7E6730F74776}"/>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18</a:t>
            </a:fld>
            <a:endParaRPr lang="en-US"/>
          </a:p>
        </p:txBody>
      </p:sp>
      <p:sp>
        <p:nvSpPr>
          <p:cNvPr id="5" name="Text Placeholder 2">
            <a:extLst>
              <a:ext uri="{FF2B5EF4-FFF2-40B4-BE49-F238E27FC236}">
                <a16:creationId xmlns:a16="http://schemas.microsoft.com/office/drawing/2014/main" id="{68E5A80E-AE92-D74A-AE34-F6FFA7260C32}"/>
              </a:ext>
            </a:extLst>
          </p:cNvPr>
          <p:cNvSpPr>
            <a:spLocks noGrp="1"/>
          </p:cNvSpPr>
          <p:nvPr>
            <p:ph type="body" idx="1"/>
          </p:nvPr>
        </p:nvSpPr>
        <p:spPr>
          <a:xfrm>
            <a:off x="827999" y="1231200"/>
            <a:ext cx="10512000" cy="4680000"/>
          </a:xfrm>
        </p:spPr>
        <p:txBody>
          <a:bodyPr/>
          <a:lstStyle/>
          <a:p>
            <a:pPr marL="514350" indent="-285750">
              <a:buSzPct val="100000"/>
              <a:buFont typeface="Arial" panose="020B0604020202020204" pitchFamily="34" charset="0"/>
              <a:buChar char="•"/>
            </a:pPr>
            <a:r>
              <a:rPr lang="en-US" sz="2400" dirty="0">
                <a:solidFill>
                  <a:schemeClr val="tx1"/>
                </a:solidFill>
              </a:rPr>
              <a:t>String functions perform operations that match a regular expression (regex)</a:t>
            </a:r>
          </a:p>
          <a:p>
            <a:pPr marL="514350" indent="-285750">
              <a:buSzPct val="100000"/>
              <a:buFont typeface="Arial" panose="020B0604020202020204" pitchFamily="34" charset="0"/>
              <a:buChar char="•"/>
            </a:pPr>
            <a:r>
              <a:rPr lang="en-US" sz="2400" dirty="0">
                <a:solidFill>
                  <a:schemeClr val="tx1"/>
                </a:solidFill>
              </a:rPr>
              <a:t>Usually follow a pattern but do not have to</a:t>
            </a:r>
          </a:p>
          <a:p>
            <a:pPr marL="1028700" lvl="1" indent="-342900">
              <a:buFont typeface="Wingdings" pitchFamily="2" charset="2"/>
              <a:buChar char="Ø"/>
            </a:pPr>
            <a:r>
              <a:rPr lang="en-US" sz="1600" dirty="0"/>
              <a:t>\d: decimal digit (0-9)</a:t>
            </a:r>
          </a:p>
          <a:p>
            <a:pPr marL="1028700" lvl="1" indent="-342900">
              <a:buFont typeface="Wingdings" pitchFamily="2" charset="2"/>
              <a:buChar char="Ø"/>
            </a:pPr>
            <a:r>
              <a:rPr lang="en-US" sz="1600" dirty="0"/>
              <a:t>\D: not a decimal digit</a:t>
            </a:r>
          </a:p>
          <a:p>
            <a:pPr marL="1028700" lvl="1" indent="-342900">
              <a:buFont typeface="Wingdings" pitchFamily="2" charset="2"/>
              <a:buChar char="Ø"/>
            </a:pPr>
            <a:r>
              <a:rPr lang="en-US" sz="1600" dirty="0"/>
              <a:t>\s: whitespace character</a:t>
            </a:r>
          </a:p>
          <a:p>
            <a:pPr marL="1028700" lvl="1" indent="-342900">
              <a:buFont typeface="Wingdings" pitchFamily="2" charset="2"/>
              <a:buChar char="Ø"/>
            </a:pPr>
            <a:r>
              <a:rPr lang="en-US" sz="1600" dirty="0"/>
              <a:t>\S: not a whitespace character</a:t>
            </a:r>
          </a:p>
          <a:p>
            <a:pPr marL="1028700" lvl="1" indent="-342900">
              <a:buFont typeface="Wingdings" pitchFamily="2" charset="2"/>
              <a:buChar char="Ø"/>
            </a:pPr>
            <a:r>
              <a:rPr lang="en-US" sz="1600" dirty="0"/>
              <a:t>\w: “word” character (a-z, A-Z, underscore (“_”), or decimal digit)</a:t>
            </a:r>
          </a:p>
          <a:p>
            <a:pPr marL="1028700" lvl="1" indent="-342900">
              <a:buFont typeface="Wingdings" pitchFamily="2" charset="2"/>
              <a:buChar char="Ø"/>
            </a:pPr>
            <a:r>
              <a:rPr lang="en-US" sz="1600" dirty="0"/>
              <a:t>\W: not a word character</a:t>
            </a:r>
          </a:p>
          <a:p>
            <a:pPr marL="1028700" lvl="1" indent="-342900">
              <a:buFont typeface="Wingdings" pitchFamily="2" charset="2"/>
              <a:buChar char="Ø"/>
            </a:pPr>
            <a:r>
              <a:rPr lang="en-US" sz="1600" dirty="0"/>
              <a:t>\b: word boundary</a:t>
            </a:r>
          </a:p>
          <a:p>
            <a:pPr marL="1028700" lvl="1" indent="-342900">
              <a:buFont typeface="Wingdings" pitchFamily="2" charset="2"/>
              <a:buChar char="Ø"/>
            </a:pPr>
            <a:r>
              <a:rPr lang="en-US" sz="1600" dirty="0"/>
              <a:t>\B: not a word boundary</a:t>
            </a:r>
          </a:p>
          <a:p>
            <a:pPr marL="571500" indent="-342900">
              <a:buFont typeface="Arial" panose="020B0604020202020204" pitchFamily="34" charset="0"/>
              <a:buChar char="•"/>
            </a:pPr>
            <a:r>
              <a:rPr lang="en-US" sz="2400" dirty="0"/>
              <a:t>In General, the Longer Regex Is the Better Regex</a:t>
            </a:r>
          </a:p>
          <a:p>
            <a:pPr marL="571500" indent="-342900">
              <a:buFont typeface="Arial" panose="020B0604020202020204" pitchFamily="34" charset="0"/>
              <a:buChar char="•"/>
            </a:pPr>
            <a:r>
              <a:rPr lang="en-US" sz="2400" dirty="0"/>
              <a:t>The faster you can throw out non-matching input, the fewer cycles you waste</a:t>
            </a:r>
          </a:p>
          <a:p>
            <a:pPr marL="571500" indent="-342900">
              <a:buFont typeface="Arial" panose="020B0604020202020204" pitchFamily="34" charset="0"/>
              <a:buChar char="•"/>
            </a:pPr>
            <a:r>
              <a:rPr lang="en-US" sz="2400" dirty="0"/>
              <a:t>More documentation available at </a:t>
            </a:r>
            <a:r>
              <a:rPr lang="en-US" dirty="0">
                <a:hlinkClick r:id="rId3"/>
              </a:rPr>
              <a:t>https://perldoc.perl.org/perlrecharclass.html#Backslash-sequences</a:t>
            </a:r>
            <a:endParaRPr lang="en-US" dirty="0"/>
          </a:p>
          <a:p>
            <a:pPr marL="1143000" lvl="1" indent="-457200">
              <a:buSzPct val="100000"/>
              <a:buFont typeface="Arial" panose="020B0604020202020204" pitchFamily="34" charset="0"/>
              <a:buChar char="•"/>
            </a:pPr>
            <a:endParaRPr lang="en-US" sz="2600" dirty="0">
              <a:solidFill>
                <a:schemeClr val="tx1"/>
              </a:solidFill>
            </a:endParaRPr>
          </a:p>
        </p:txBody>
      </p:sp>
    </p:spTree>
    <p:extLst>
      <p:ext uri="{BB962C8B-B14F-4D97-AF65-F5344CB8AC3E}">
        <p14:creationId xmlns:p14="http://schemas.microsoft.com/office/powerpoint/2010/main" val="24744591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1BBF1E2-6E28-DC4D-863D-F4165B781D72}"/>
              </a:ext>
            </a:extLst>
          </p:cNvPr>
          <p:cNvSpPr/>
          <p:nvPr/>
        </p:nvSpPr>
        <p:spPr>
          <a:xfrm>
            <a:off x="8302499" y="1564864"/>
            <a:ext cx="3871567" cy="1952480"/>
          </a:xfrm>
          <a:prstGeom prst="rect">
            <a:avLst/>
          </a:prstGeom>
          <a:solidFill>
            <a:srgbClr val="D9D9D9">
              <a:alpha val="6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E48DDD9-8306-834A-A3BE-C09192C65EEC}"/>
              </a:ext>
            </a:extLst>
          </p:cNvPr>
          <p:cNvSpPr>
            <a:spLocks noGrp="1"/>
          </p:cNvSpPr>
          <p:nvPr>
            <p:ph type="title"/>
          </p:nvPr>
        </p:nvSpPr>
        <p:spPr/>
        <p:txBody>
          <a:bodyPr/>
          <a:lstStyle/>
          <a:p>
            <a:r>
              <a:rPr lang="en-US" dirty="0"/>
              <a:t>More Advanced querying</a:t>
            </a:r>
          </a:p>
        </p:txBody>
      </p:sp>
      <p:sp>
        <p:nvSpPr>
          <p:cNvPr id="3" name="Text Placeholder 2">
            <a:extLst>
              <a:ext uri="{FF2B5EF4-FFF2-40B4-BE49-F238E27FC236}">
                <a16:creationId xmlns:a16="http://schemas.microsoft.com/office/drawing/2014/main" id="{E064E08E-2E35-8847-9BE9-A651250A1C88}"/>
              </a:ext>
            </a:extLst>
          </p:cNvPr>
          <p:cNvSpPr>
            <a:spLocks noGrp="1"/>
          </p:cNvSpPr>
          <p:nvPr>
            <p:ph type="body" idx="1"/>
          </p:nvPr>
        </p:nvSpPr>
        <p:spPr>
          <a:xfrm>
            <a:off x="318052" y="1347056"/>
            <a:ext cx="10512000" cy="4680000"/>
          </a:xfrm>
        </p:spPr>
        <p:txBody>
          <a:bodyPr/>
          <a:lstStyle/>
          <a:p>
            <a:r>
              <a:rPr lang="en-US" dirty="0"/>
              <a:t>Querying semi structured data</a:t>
            </a:r>
          </a:p>
          <a:p>
            <a:pPr lvl="1">
              <a:buFont typeface="Wingdings" pitchFamily="2" charset="2"/>
              <a:buChar char="Ø"/>
            </a:pPr>
            <a:r>
              <a:rPr lang="en-US" dirty="0"/>
              <a:t>Arrays allow data to be stored that is not used regularly</a:t>
            </a:r>
          </a:p>
          <a:p>
            <a:pPr lvl="1">
              <a:buFont typeface="Wingdings" pitchFamily="2" charset="2"/>
              <a:buChar char="Ø"/>
            </a:pPr>
            <a:r>
              <a:rPr lang="en-US" dirty="0"/>
              <a:t>Arrays can be flattened if it needs to be accessed</a:t>
            </a:r>
          </a:p>
          <a:p>
            <a:pPr lvl="1">
              <a:buFont typeface="Wingdings" pitchFamily="2" charset="2"/>
              <a:buChar char="Ø"/>
            </a:pPr>
            <a:r>
              <a:rPr lang="en-US" dirty="0"/>
              <a:t>Example of an array:</a:t>
            </a:r>
          </a:p>
          <a:p>
            <a:pPr lvl="1"/>
            <a:endParaRPr lang="en-US" sz="2000" dirty="0"/>
          </a:p>
          <a:p>
            <a:pPr lvl="1"/>
            <a:endParaRPr lang="en-US" sz="2000" dirty="0"/>
          </a:p>
          <a:p>
            <a:r>
              <a:rPr lang="en-US" dirty="0"/>
              <a:t>Using Sequences </a:t>
            </a:r>
          </a:p>
          <a:p>
            <a:pPr lvl="1">
              <a:buFont typeface="Wingdings" pitchFamily="2" charset="2"/>
              <a:buChar char="Ø"/>
            </a:pPr>
            <a:r>
              <a:rPr lang="en-US" dirty="0"/>
              <a:t>Sequences are used to generate unique numbers across sessions and statements, including concurrent statements. </a:t>
            </a:r>
          </a:p>
          <a:p>
            <a:pPr lvl="1">
              <a:buFont typeface="Wingdings" pitchFamily="2" charset="2"/>
              <a:buChar char="Ø"/>
            </a:pPr>
            <a:r>
              <a:rPr lang="en-US" dirty="0"/>
              <a:t>They can be used to generate values for a primary key or any column that requires a unique value</a:t>
            </a:r>
          </a:p>
          <a:p>
            <a:endParaRPr lang="en-US" dirty="0"/>
          </a:p>
          <a:p>
            <a:endParaRPr lang="en-US" dirty="0"/>
          </a:p>
        </p:txBody>
      </p:sp>
      <p:sp>
        <p:nvSpPr>
          <p:cNvPr id="4" name="Slide Number Placeholder 3">
            <a:extLst>
              <a:ext uri="{FF2B5EF4-FFF2-40B4-BE49-F238E27FC236}">
                <a16:creationId xmlns:a16="http://schemas.microsoft.com/office/drawing/2014/main" id="{F15CC89D-A093-3F43-8152-F1C5A0558C60}"/>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19</a:t>
            </a:fld>
            <a:endParaRPr lang="en-US"/>
          </a:p>
        </p:txBody>
      </p:sp>
      <p:sp>
        <p:nvSpPr>
          <p:cNvPr id="5" name="TextBox 4">
            <a:extLst>
              <a:ext uri="{FF2B5EF4-FFF2-40B4-BE49-F238E27FC236}">
                <a16:creationId xmlns:a16="http://schemas.microsoft.com/office/drawing/2014/main" id="{0D2A0392-CBF7-8E4B-91CE-1229857BE5BB}"/>
              </a:ext>
            </a:extLst>
          </p:cNvPr>
          <p:cNvSpPr txBox="1"/>
          <p:nvPr/>
        </p:nvSpPr>
        <p:spPr>
          <a:xfrm>
            <a:off x="8587409" y="1756274"/>
            <a:ext cx="3604591" cy="1569660"/>
          </a:xfrm>
          <a:prstGeom prst="rect">
            <a:avLst/>
          </a:prstGeom>
          <a:noFill/>
        </p:spPr>
        <p:txBody>
          <a:bodyPr wrap="square" rtlCol="0">
            <a:spAutoFit/>
          </a:bodyPr>
          <a:lstStyle/>
          <a:p>
            <a:r>
              <a:rPr lang="en-US" sz="1600" dirty="0">
                <a:solidFill>
                  <a:srgbClr val="088A08"/>
                </a:solidFill>
                <a:latin typeface="Helvetica Neue Light" panose="02000403000000020004" pitchFamily="2" charset="0"/>
                <a:ea typeface="Helvetica Neue Light" panose="02000403000000020004" pitchFamily="2" charset="0"/>
              </a:rPr>
              <a:t>select</a:t>
            </a:r>
            <a:r>
              <a:rPr lang="en-US" sz="1600" dirty="0">
                <a:latin typeface="Helvetica Neue Light" panose="02000403000000020004" pitchFamily="2" charset="0"/>
                <a:ea typeface="Helvetica Neue Light" panose="02000403000000020004" pitchFamily="2" charset="0"/>
              </a:rPr>
              <a:t> </a:t>
            </a:r>
            <a:r>
              <a:rPr lang="en-US" sz="1600" dirty="0" err="1">
                <a:solidFill>
                  <a:srgbClr val="000000"/>
                </a:solidFill>
                <a:latin typeface="Helvetica Neue Light" panose="02000403000000020004" pitchFamily="2" charset="0"/>
                <a:ea typeface="Helvetica Neue Light" panose="02000403000000020004" pitchFamily="2" charset="0"/>
              </a:rPr>
              <a:t>vm</a:t>
            </a:r>
            <a:r>
              <a:rPr lang="en-US" sz="1600" dirty="0" err="1">
                <a:solidFill>
                  <a:srgbClr val="404040"/>
                </a:solidFill>
                <a:latin typeface="Helvetica Neue Light" panose="02000403000000020004" pitchFamily="2" charset="0"/>
                <a:ea typeface="Helvetica Neue Light" panose="02000403000000020004" pitchFamily="2" charset="0"/>
              </a:rPr>
              <a:t>.</a:t>
            </a:r>
            <a:r>
              <a:rPr lang="en-US" sz="1600" dirty="0" err="1">
                <a:solidFill>
                  <a:srgbClr val="000000"/>
                </a:solidFill>
                <a:latin typeface="Helvetica Neue Light" panose="02000403000000020004" pitchFamily="2" charset="0"/>
                <a:ea typeface="Helvetica Neue Light" panose="02000403000000020004" pitchFamily="2" charset="0"/>
              </a:rPr>
              <a:t>value</a:t>
            </a:r>
            <a:r>
              <a:rPr lang="en-US" sz="1600" dirty="0" err="1">
                <a:latin typeface="Helvetica Neue Light" panose="02000403000000020004" pitchFamily="2" charset="0"/>
                <a:ea typeface="Helvetica Neue Light" panose="02000403000000020004" pitchFamily="2" charset="0"/>
              </a:rPr>
              <a:t>:make</a:t>
            </a:r>
            <a:r>
              <a:rPr lang="en-US" sz="1600" dirty="0">
                <a:solidFill>
                  <a:srgbClr val="000000"/>
                </a:solidFill>
                <a:latin typeface="Helvetica Neue Light" panose="02000403000000020004" pitchFamily="2" charset="0"/>
                <a:ea typeface="Helvetica Neue Light" panose="02000403000000020004" pitchFamily="2" charset="0"/>
              </a:rPr>
              <a:t>::string</a:t>
            </a:r>
            <a:r>
              <a:rPr lang="en-US" sz="1600" dirty="0">
                <a:latin typeface="Helvetica Neue Light" panose="02000403000000020004" pitchFamily="2" charset="0"/>
                <a:ea typeface="Helvetica Neue Light" panose="02000403000000020004" pitchFamily="2" charset="0"/>
              </a:rPr>
              <a:t> </a:t>
            </a:r>
            <a:r>
              <a:rPr lang="en-US" sz="1600" dirty="0">
                <a:solidFill>
                  <a:srgbClr val="088A08"/>
                </a:solidFill>
                <a:latin typeface="Helvetica Neue Light" panose="02000403000000020004" pitchFamily="2" charset="0"/>
                <a:ea typeface="Helvetica Neue Light" panose="02000403000000020004" pitchFamily="2" charset="0"/>
              </a:rPr>
              <a:t>as</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make</a:t>
            </a:r>
            <a:r>
              <a:rPr lang="en-US" sz="1600" dirty="0">
                <a:solidFill>
                  <a:srgbClr val="40404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err="1">
                <a:solidFill>
                  <a:srgbClr val="000000"/>
                </a:solidFill>
                <a:latin typeface="Helvetica Neue Light" panose="02000403000000020004" pitchFamily="2" charset="0"/>
                <a:ea typeface="Helvetica Neue Light" panose="02000403000000020004" pitchFamily="2" charset="0"/>
              </a:rPr>
              <a:t>vm</a:t>
            </a:r>
            <a:r>
              <a:rPr lang="en-US" sz="1600" dirty="0" err="1">
                <a:solidFill>
                  <a:srgbClr val="404040"/>
                </a:solidFill>
                <a:latin typeface="Helvetica Neue Light" panose="02000403000000020004" pitchFamily="2" charset="0"/>
                <a:ea typeface="Helvetica Neue Light" panose="02000403000000020004" pitchFamily="2" charset="0"/>
              </a:rPr>
              <a:t>.</a:t>
            </a:r>
            <a:r>
              <a:rPr lang="en-US" sz="1600" dirty="0" err="1">
                <a:solidFill>
                  <a:srgbClr val="000000"/>
                </a:solidFill>
                <a:latin typeface="Helvetica Neue Light" panose="02000403000000020004" pitchFamily="2" charset="0"/>
                <a:ea typeface="Helvetica Neue Light" panose="02000403000000020004" pitchFamily="2" charset="0"/>
              </a:rPr>
              <a:t>value</a:t>
            </a:r>
            <a:r>
              <a:rPr lang="en-US" sz="1600" dirty="0" err="1">
                <a:latin typeface="Helvetica Neue Light" panose="02000403000000020004" pitchFamily="2" charset="0"/>
                <a:ea typeface="Helvetica Neue Light" panose="02000403000000020004" pitchFamily="2" charset="0"/>
              </a:rPr>
              <a:t>:model</a:t>
            </a:r>
            <a:r>
              <a:rPr lang="en-US" sz="1600" dirty="0">
                <a:solidFill>
                  <a:srgbClr val="000000"/>
                </a:solidFill>
                <a:latin typeface="Helvetica Neue Light" panose="02000403000000020004" pitchFamily="2" charset="0"/>
                <a:ea typeface="Helvetica Neue Light" panose="02000403000000020004" pitchFamily="2" charset="0"/>
              </a:rPr>
              <a:t>::string</a:t>
            </a:r>
            <a:r>
              <a:rPr lang="en-US" sz="1600" dirty="0">
                <a:latin typeface="Helvetica Neue Light" panose="02000403000000020004" pitchFamily="2" charset="0"/>
                <a:ea typeface="Helvetica Neue Light" panose="02000403000000020004" pitchFamily="2" charset="0"/>
              </a:rPr>
              <a:t> </a:t>
            </a:r>
            <a:r>
              <a:rPr lang="en-US" sz="1600" dirty="0">
                <a:solidFill>
                  <a:srgbClr val="088A08"/>
                </a:solidFill>
                <a:latin typeface="Helvetica Neue Light" panose="02000403000000020004" pitchFamily="2" charset="0"/>
                <a:ea typeface="Helvetica Neue Light" panose="02000403000000020004" pitchFamily="2" charset="0"/>
              </a:rPr>
              <a:t>as</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model</a:t>
            </a:r>
            <a:r>
              <a:rPr lang="en-US" sz="1600" dirty="0">
                <a:solidFill>
                  <a:srgbClr val="40404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err="1">
                <a:solidFill>
                  <a:srgbClr val="000000"/>
                </a:solidFill>
                <a:latin typeface="Helvetica Neue Light" panose="02000403000000020004" pitchFamily="2" charset="0"/>
                <a:ea typeface="Helvetica Neue Light" panose="02000403000000020004" pitchFamily="2" charset="0"/>
              </a:rPr>
              <a:t>ve</a:t>
            </a:r>
            <a:r>
              <a:rPr lang="en-US" sz="1600" dirty="0" err="1">
                <a:solidFill>
                  <a:srgbClr val="404040"/>
                </a:solidFill>
                <a:latin typeface="Helvetica Neue Light" panose="02000403000000020004" pitchFamily="2" charset="0"/>
                <a:ea typeface="Helvetica Neue Light" panose="02000403000000020004" pitchFamily="2" charset="0"/>
              </a:rPr>
              <a:t>.</a:t>
            </a:r>
            <a:r>
              <a:rPr lang="en-US" sz="1600" dirty="0" err="1">
                <a:solidFill>
                  <a:srgbClr val="000000"/>
                </a:solidFill>
                <a:latin typeface="Helvetica Neue Light" panose="02000403000000020004" pitchFamily="2" charset="0"/>
                <a:ea typeface="Helvetica Neue Light" panose="02000403000000020004" pitchFamily="2" charset="0"/>
              </a:rPr>
              <a:t>value</a:t>
            </a:r>
            <a:r>
              <a:rPr lang="en-US" sz="1600" dirty="0">
                <a:solidFill>
                  <a:srgbClr val="000000"/>
                </a:solidFill>
                <a:latin typeface="Helvetica Neue Light" panose="02000403000000020004" pitchFamily="2" charset="0"/>
                <a:ea typeface="Helvetica Neue Light" panose="02000403000000020004" pitchFamily="2" charset="0"/>
              </a:rPr>
              <a:t>::string</a:t>
            </a:r>
            <a:r>
              <a:rPr lang="en-US" sz="1600" dirty="0">
                <a:latin typeface="Helvetica Neue Light" panose="02000403000000020004" pitchFamily="2" charset="0"/>
                <a:ea typeface="Helvetica Neue Light" panose="02000403000000020004" pitchFamily="2" charset="0"/>
              </a:rPr>
              <a:t> </a:t>
            </a:r>
            <a:r>
              <a:rPr lang="en-US" sz="1600" dirty="0">
                <a:solidFill>
                  <a:srgbClr val="088A08"/>
                </a:solidFill>
                <a:latin typeface="Helvetica Neue Light" panose="02000403000000020004" pitchFamily="2" charset="0"/>
                <a:ea typeface="Helvetica Neue Light" panose="02000403000000020004" pitchFamily="2" charset="0"/>
              </a:rPr>
              <a:t>as</a:t>
            </a:r>
            <a:r>
              <a:rPr lang="en-US" sz="1600" dirty="0">
                <a:latin typeface="Helvetica Neue Light" panose="02000403000000020004" pitchFamily="2" charset="0"/>
                <a:ea typeface="Helvetica Neue Light" panose="02000403000000020004" pitchFamily="2" charset="0"/>
              </a:rPr>
              <a:t> </a:t>
            </a:r>
            <a:r>
              <a:rPr lang="en-US" sz="1600" dirty="0">
                <a:solidFill>
                  <a:srgbClr val="808080"/>
                </a:solidFill>
                <a:latin typeface="Helvetica Neue Light" panose="02000403000000020004" pitchFamily="2" charset="0"/>
                <a:ea typeface="Helvetica Neue Light" panose="02000403000000020004" pitchFamily="2" charset="0"/>
              </a:rPr>
              <a:t>"Extras Purchased"</a:t>
            </a:r>
            <a:r>
              <a:rPr lang="en-US" sz="1600" dirty="0">
                <a:latin typeface="Helvetica Neue Light" panose="02000403000000020004" pitchFamily="2" charset="0"/>
                <a:ea typeface="Helvetica Neue Light" panose="02000403000000020004" pitchFamily="2" charset="0"/>
              </a:rPr>
              <a:t> </a:t>
            </a:r>
            <a:r>
              <a:rPr lang="en-US" sz="1600" dirty="0">
                <a:solidFill>
                  <a:srgbClr val="088A08"/>
                </a:solidFill>
                <a:latin typeface="Helvetica Neue Light" panose="02000403000000020004" pitchFamily="2" charset="0"/>
                <a:ea typeface="Helvetica Neue Light" panose="02000403000000020004" pitchFamily="2" charset="0"/>
              </a:rPr>
              <a:t>from</a:t>
            </a:r>
            <a:r>
              <a:rPr lang="en-US" sz="1600" dirty="0">
                <a:latin typeface="Helvetica Neue Light" panose="02000403000000020004" pitchFamily="2" charset="0"/>
                <a:ea typeface="Helvetica Neue Light" panose="02000403000000020004" pitchFamily="2" charset="0"/>
              </a:rPr>
              <a:t> </a:t>
            </a:r>
            <a:r>
              <a:rPr lang="en-US" sz="1600" dirty="0" err="1">
                <a:solidFill>
                  <a:srgbClr val="000000"/>
                </a:solidFill>
                <a:latin typeface="Helvetica Neue Light" panose="02000403000000020004" pitchFamily="2" charset="0"/>
                <a:ea typeface="Helvetica Neue Light" panose="02000403000000020004" pitchFamily="2" charset="0"/>
              </a:rPr>
              <a:t>car_sales</a:t>
            </a:r>
            <a:r>
              <a:rPr lang="en-US" sz="1600" dirty="0">
                <a:latin typeface="Helvetica Neue Light" panose="02000403000000020004" pitchFamily="2" charset="0"/>
                <a:ea typeface="Helvetica Neue Light" panose="02000403000000020004" pitchFamily="2" charset="0"/>
              </a:rPr>
              <a:t> </a:t>
            </a:r>
            <a:r>
              <a:rPr lang="en-US" sz="1600" dirty="0">
                <a:solidFill>
                  <a:srgbClr val="40404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a:solidFill>
                  <a:srgbClr val="088A08"/>
                </a:solidFill>
                <a:latin typeface="Helvetica Neue Light" panose="02000403000000020004" pitchFamily="2" charset="0"/>
                <a:ea typeface="Helvetica Neue Light" panose="02000403000000020004" pitchFamily="2" charset="0"/>
              </a:rPr>
              <a:t>lateral</a:t>
            </a:r>
            <a:r>
              <a:rPr lang="en-US" sz="1600" dirty="0">
                <a:latin typeface="Helvetica Neue Light" panose="02000403000000020004" pitchFamily="2" charset="0"/>
                <a:ea typeface="Helvetica Neue Light" panose="02000403000000020004" pitchFamily="2" charset="0"/>
              </a:rPr>
              <a:t> </a:t>
            </a:r>
            <a:r>
              <a:rPr lang="en-US" sz="1600" dirty="0">
                <a:solidFill>
                  <a:srgbClr val="3A01DF"/>
                </a:solidFill>
                <a:latin typeface="Helvetica Neue Light" panose="02000403000000020004" pitchFamily="2" charset="0"/>
                <a:ea typeface="Helvetica Neue Light" panose="02000403000000020004" pitchFamily="2" charset="0"/>
              </a:rPr>
              <a:t>flatten</a:t>
            </a:r>
            <a:r>
              <a:rPr lang="en-US" sz="1600" dirty="0">
                <a:solidFill>
                  <a:srgbClr val="404040"/>
                </a:solidFill>
                <a:latin typeface="Helvetica Neue Light" panose="02000403000000020004" pitchFamily="2" charset="0"/>
                <a:ea typeface="Helvetica Neue Light" panose="02000403000000020004" pitchFamily="2" charset="0"/>
              </a:rPr>
              <a:t>(</a:t>
            </a:r>
            <a:r>
              <a:rPr lang="en-US" sz="1600" dirty="0">
                <a:solidFill>
                  <a:srgbClr val="000000"/>
                </a:solidFill>
                <a:latin typeface="Helvetica Neue Light" panose="02000403000000020004" pitchFamily="2" charset="0"/>
                <a:ea typeface="Helvetica Neue Light" panose="02000403000000020004" pitchFamily="2" charset="0"/>
              </a:rPr>
              <a:t>input</a:t>
            </a:r>
            <a:r>
              <a:rPr lang="en-US" sz="1600" dirty="0">
                <a:latin typeface="Helvetica Neue Light" panose="02000403000000020004" pitchFamily="2" charset="0"/>
                <a:ea typeface="Helvetica Neue Light" panose="02000403000000020004" pitchFamily="2" charset="0"/>
              </a:rPr>
              <a:t> </a:t>
            </a:r>
            <a:r>
              <a:rPr lang="en-US" sz="1600" dirty="0">
                <a:solidFill>
                  <a:srgbClr val="404040"/>
                </a:solidFill>
                <a:latin typeface="Helvetica Neue Light" panose="02000403000000020004" pitchFamily="2" charset="0"/>
                <a:ea typeface="Helvetica Neue Light" panose="02000403000000020004" pitchFamily="2" charset="0"/>
              </a:rPr>
              <a:t>=&gt;</a:t>
            </a:r>
            <a:r>
              <a:rPr lang="en-US" sz="1600" dirty="0">
                <a:latin typeface="Helvetica Neue Light" panose="02000403000000020004" pitchFamily="2" charset="0"/>
                <a:ea typeface="Helvetica Neue Light" panose="02000403000000020004" pitchFamily="2" charset="0"/>
              </a:rPr>
              <a:t> </a:t>
            </a:r>
            <a:r>
              <a:rPr lang="en-US" sz="1600" dirty="0" err="1">
                <a:solidFill>
                  <a:srgbClr val="000000"/>
                </a:solidFill>
                <a:latin typeface="Helvetica Neue Light" panose="02000403000000020004" pitchFamily="2" charset="0"/>
                <a:ea typeface="Helvetica Neue Light" panose="02000403000000020004" pitchFamily="2" charset="0"/>
              </a:rPr>
              <a:t>src</a:t>
            </a:r>
            <a:r>
              <a:rPr lang="en-US" sz="1600" dirty="0" err="1">
                <a:latin typeface="Helvetica Neue Light" panose="02000403000000020004" pitchFamily="2" charset="0"/>
                <a:ea typeface="Helvetica Neue Light" panose="02000403000000020004" pitchFamily="2" charset="0"/>
              </a:rPr>
              <a:t>:vehicle</a:t>
            </a:r>
            <a:r>
              <a:rPr lang="en-US" sz="1600" dirty="0">
                <a:solidFill>
                  <a:srgbClr val="40404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err="1">
                <a:solidFill>
                  <a:srgbClr val="000000"/>
                </a:solidFill>
                <a:latin typeface="Helvetica Neue Light" panose="02000403000000020004" pitchFamily="2" charset="0"/>
                <a:ea typeface="Helvetica Neue Light" panose="02000403000000020004" pitchFamily="2" charset="0"/>
              </a:rPr>
              <a:t>vm</a:t>
            </a:r>
            <a:r>
              <a:rPr lang="en-US" sz="1600" dirty="0">
                <a:latin typeface="Helvetica Neue Light" panose="02000403000000020004" pitchFamily="2" charset="0"/>
                <a:ea typeface="Helvetica Neue Light" panose="02000403000000020004" pitchFamily="2" charset="0"/>
              </a:rPr>
              <a:t> </a:t>
            </a:r>
            <a:r>
              <a:rPr lang="en-US" sz="1600" dirty="0">
                <a:solidFill>
                  <a:srgbClr val="40404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a:solidFill>
                  <a:srgbClr val="088A08"/>
                </a:solidFill>
                <a:latin typeface="Helvetica Neue Light" panose="02000403000000020004" pitchFamily="2" charset="0"/>
                <a:ea typeface="Helvetica Neue Light" panose="02000403000000020004" pitchFamily="2" charset="0"/>
              </a:rPr>
              <a:t>lateral</a:t>
            </a:r>
            <a:r>
              <a:rPr lang="en-US" sz="1600" dirty="0">
                <a:latin typeface="Helvetica Neue Light" panose="02000403000000020004" pitchFamily="2" charset="0"/>
                <a:ea typeface="Helvetica Neue Light" panose="02000403000000020004" pitchFamily="2" charset="0"/>
              </a:rPr>
              <a:t> </a:t>
            </a:r>
            <a:r>
              <a:rPr lang="en-US" sz="1600" dirty="0">
                <a:solidFill>
                  <a:srgbClr val="3A01DF"/>
                </a:solidFill>
                <a:latin typeface="Helvetica Neue Light" panose="02000403000000020004" pitchFamily="2" charset="0"/>
                <a:ea typeface="Helvetica Neue Light" panose="02000403000000020004" pitchFamily="2" charset="0"/>
              </a:rPr>
              <a:t>flatten</a:t>
            </a:r>
            <a:r>
              <a:rPr lang="en-US" sz="1600" dirty="0">
                <a:solidFill>
                  <a:srgbClr val="404040"/>
                </a:solidFill>
                <a:latin typeface="Helvetica Neue Light" panose="02000403000000020004" pitchFamily="2" charset="0"/>
                <a:ea typeface="Helvetica Neue Light" panose="02000403000000020004" pitchFamily="2" charset="0"/>
              </a:rPr>
              <a:t>(</a:t>
            </a:r>
            <a:r>
              <a:rPr lang="en-US" sz="1600" dirty="0">
                <a:solidFill>
                  <a:srgbClr val="000000"/>
                </a:solidFill>
                <a:latin typeface="Helvetica Neue Light" panose="02000403000000020004" pitchFamily="2" charset="0"/>
                <a:ea typeface="Helvetica Neue Light" panose="02000403000000020004" pitchFamily="2" charset="0"/>
              </a:rPr>
              <a:t>input</a:t>
            </a:r>
            <a:r>
              <a:rPr lang="en-US" sz="1600" dirty="0">
                <a:latin typeface="Helvetica Neue Light" panose="02000403000000020004" pitchFamily="2" charset="0"/>
                <a:ea typeface="Helvetica Neue Light" panose="02000403000000020004" pitchFamily="2" charset="0"/>
              </a:rPr>
              <a:t> </a:t>
            </a:r>
            <a:r>
              <a:rPr lang="en-US" sz="1600" dirty="0">
                <a:solidFill>
                  <a:srgbClr val="404040"/>
                </a:solidFill>
                <a:latin typeface="Helvetica Neue Light" panose="02000403000000020004" pitchFamily="2" charset="0"/>
                <a:ea typeface="Helvetica Neue Light" panose="02000403000000020004" pitchFamily="2" charset="0"/>
              </a:rPr>
              <a:t>=&gt;</a:t>
            </a:r>
            <a:r>
              <a:rPr lang="en-US" sz="1600" dirty="0">
                <a:latin typeface="Helvetica Neue Light" panose="02000403000000020004" pitchFamily="2" charset="0"/>
                <a:ea typeface="Helvetica Neue Light" panose="02000403000000020004" pitchFamily="2" charset="0"/>
              </a:rPr>
              <a:t> </a:t>
            </a:r>
            <a:r>
              <a:rPr lang="en-US" sz="1600" dirty="0" err="1">
                <a:solidFill>
                  <a:srgbClr val="000000"/>
                </a:solidFill>
                <a:latin typeface="Helvetica Neue Light" panose="02000403000000020004" pitchFamily="2" charset="0"/>
                <a:ea typeface="Helvetica Neue Light" panose="02000403000000020004" pitchFamily="2" charset="0"/>
              </a:rPr>
              <a:t>vm</a:t>
            </a:r>
            <a:r>
              <a:rPr lang="en-US" sz="1600" dirty="0" err="1">
                <a:solidFill>
                  <a:srgbClr val="404040"/>
                </a:solidFill>
                <a:latin typeface="Helvetica Neue Light" panose="02000403000000020004" pitchFamily="2" charset="0"/>
                <a:ea typeface="Helvetica Neue Light" panose="02000403000000020004" pitchFamily="2" charset="0"/>
              </a:rPr>
              <a:t>.</a:t>
            </a:r>
            <a:r>
              <a:rPr lang="en-US" sz="1600" dirty="0" err="1">
                <a:solidFill>
                  <a:srgbClr val="000000"/>
                </a:solidFill>
                <a:latin typeface="Helvetica Neue Light" panose="02000403000000020004" pitchFamily="2" charset="0"/>
                <a:ea typeface="Helvetica Neue Light" panose="02000403000000020004" pitchFamily="2" charset="0"/>
              </a:rPr>
              <a:t>value</a:t>
            </a:r>
            <a:r>
              <a:rPr lang="en-US" sz="1600" dirty="0" err="1">
                <a:latin typeface="Helvetica Neue Light" panose="02000403000000020004" pitchFamily="2" charset="0"/>
                <a:ea typeface="Helvetica Neue Light" panose="02000403000000020004" pitchFamily="2" charset="0"/>
              </a:rPr>
              <a:t>:extras</a:t>
            </a:r>
            <a:r>
              <a:rPr lang="en-US" sz="1600" dirty="0">
                <a:solidFill>
                  <a:srgbClr val="40404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err="1">
                <a:solidFill>
                  <a:srgbClr val="000000"/>
                </a:solidFill>
                <a:latin typeface="Helvetica Neue Light" panose="02000403000000020004" pitchFamily="2" charset="0"/>
                <a:ea typeface="Helvetica Neue Light" panose="02000403000000020004" pitchFamily="2" charset="0"/>
              </a:rPr>
              <a:t>ve</a:t>
            </a:r>
            <a:r>
              <a:rPr lang="en-US" sz="1600" dirty="0">
                <a:solidFill>
                  <a:srgbClr val="404040"/>
                </a:solidFill>
                <a:latin typeface="Helvetica Neue Light" panose="02000403000000020004" pitchFamily="2" charset="0"/>
                <a:ea typeface="Helvetica Neue Light" panose="02000403000000020004" pitchFamily="2" charset="0"/>
              </a:rPr>
              <a:t>;</a:t>
            </a:r>
            <a:endParaRPr lang="en-US" sz="1600" dirty="0">
              <a:latin typeface="Helvetica Neue Light" panose="02000403000000020004" pitchFamily="2" charset="0"/>
              <a:ea typeface="Helvetica Neue Light" panose="02000403000000020004" pitchFamily="2" charset="0"/>
            </a:endParaRPr>
          </a:p>
        </p:txBody>
      </p:sp>
      <p:pic>
        <p:nvPicPr>
          <p:cNvPr id="7" name="Picture 6">
            <a:extLst>
              <a:ext uri="{FF2B5EF4-FFF2-40B4-BE49-F238E27FC236}">
                <a16:creationId xmlns:a16="http://schemas.microsoft.com/office/drawing/2014/main" id="{8CC782B6-729E-EE46-B60C-5BCAB2CC21C1}"/>
              </a:ext>
            </a:extLst>
          </p:cNvPr>
          <p:cNvPicPr>
            <a:picLocks noChangeAspect="1"/>
          </p:cNvPicPr>
          <p:nvPr/>
        </p:nvPicPr>
        <p:blipFill>
          <a:blip r:embed="rId3"/>
          <a:stretch>
            <a:fillRect/>
          </a:stretch>
        </p:blipFill>
        <p:spPr>
          <a:xfrm>
            <a:off x="7823288" y="1305562"/>
            <a:ext cx="803878" cy="658302"/>
          </a:xfrm>
          <a:prstGeom prst="rect">
            <a:avLst/>
          </a:prstGeom>
        </p:spPr>
      </p:pic>
      <p:sp>
        <p:nvSpPr>
          <p:cNvPr id="8" name="TextBox 7">
            <a:extLst>
              <a:ext uri="{FF2B5EF4-FFF2-40B4-BE49-F238E27FC236}">
                <a16:creationId xmlns:a16="http://schemas.microsoft.com/office/drawing/2014/main" id="{091EF548-3110-414A-8AAC-87016A639636}"/>
              </a:ext>
            </a:extLst>
          </p:cNvPr>
          <p:cNvSpPr txBox="1"/>
          <p:nvPr/>
        </p:nvSpPr>
        <p:spPr>
          <a:xfrm>
            <a:off x="1361948" y="2998113"/>
            <a:ext cx="7235687" cy="861774"/>
          </a:xfrm>
          <a:prstGeom prst="rect">
            <a:avLst/>
          </a:prstGeom>
          <a:noFill/>
        </p:spPr>
        <p:txBody>
          <a:bodyPr wrap="square" rtlCol="0">
            <a:spAutoFit/>
          </a:bodyPr>
          <a:lstStyle/>
          <a:p>
            <a:r>
              <a:rPr lang="en-US" sz="1600" dirty="0"/>
              <a:t>"vehicle" : [ {"make": "Toyota", "model": "Camry", "year": "2017", "price": "23500", "extras":["</a:t>
            </a:r>
            <a:r>
              <a:rPr lang="en-US" sz="1600" dirty="0" err="1"/>
              <a:t>ext</a:t>
            </a:r>
            <a:r>
              <a:rPr lang="en-US" sz="1600" dirty="0"/>
              <a:t> warranty", "rust proofing", "fabric protection"]}</a:t>
            </a:r>
          </a:p>
          <a:p>
            <a:endParaRPr lang="en-US" dirty="0"/>
          </a:p>
        </p:txBody>
      </p:sp>
    </p:spTree>
    <p:extLst>
      <p:ext uri="{BB962C8B-B14F-4D97-AF65-F5344CB8AC3E}">
        <p14:creationId xmlns:p14="http://schemas.microsoft.com/office/powerpoint/2010/main" val="144220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9213B9-D577-1B4B-B043-08905150D654}"/>
              </a:ext>
            </a:extLst>
          </p:cNvPr>
          <p:cNvSpPr>
            <a:spLocks noGrp="1"/>
          </p:cNvSpPr>
          <p:nvPr>
            <p:ph type="title"/>
          </p:nvPr>
        </p:nvSpPr>
        <p:spPr/>
        <p:txBody>
          <a:bodyPr/>
          <a:lstStyle/>
          <a:p>
            <a:r>
              <a:rPr lang="en-US" dirty="0"/>
              <a:t>Objectives</a:t>
            </a:r>
          </a:p>
        </p:txBody>
      </p:sp>
      <p:sp>
        <p:nvSpPr>
          <p:cNvPr id="3" name="Text Placeholder 2">
            <a:extLst>
              <a:ext uri="{FF2B5EF4-FFF2-40B4-BE49-F238E27FC236}">
                <a16:creationId xmlns:a16="http://schemas.microsoft.com/office/drawing/2014/main" id="{CA6F5BB7-C821-D644-97D2-E3B7CBF74577}"/>
              </a:ext>
            </a:extLst>
          </p:cNvPr>
          <p:cNvSpPr>
            <a:spLocks noGrp="1"/>
          </p:cNvSpPr>
          <p:nvPr>
            <p:ph type="body" idx="1"/>
          </p:nvPr>
        </p:nvSpPr>
        <p:spPr>
          <a:xfrm>
            <a:off x="728240" y="1457136"/>
            <a:ext cx="4811534" cy="4680000"/>
          </a:xfrm>
        </p:spPr>
        <p:txBody>
          <a:bodyPr/>
          <a:lstStyle/>
          <a:p>
            <a:r>
              <a:rPr lang="en-US" dirty="0"/>
              <a:t>Snowflake automation</a:t>
            </a:r>
          </a:p>
          <a:p>
            <a:r>
              <a:rPr lang="en-US" dirty="0"/>
              <a:t>SQL Basics</a:t>
            </a:r>
          </a:p>
          <a:p>
            <a:pPr lvl="1">
              <a:buFont typeface="Wingdings" pitchFamily="2" charset="2"/>
              <a:buChar char="Ø"/>
            </a:pPr>
            <a:r>
              <a:rPr lang="en-US" dirty="0"/>
              <a:t>Where function</a:t>
            </a:r>
          </a:p>
          <a:p>
            <a:pPr lvl="1">
              <a:buFont typeface="Wingdings" pitchFamily="2" charset="2"/>
              <a:buChar char="Ø"/>
            </a:pPr>
            <a:r>
              <a:rPr lang="en-US" dirty="0"/>
              <a:t>String functions</a:t>
            </a:r>
          </a:p>
          <a:p>
            <a:pPr lvl="1">
              <a:buFont typeface="Wingdings" pitchFamily="2" charset="2"/>
              <a:buChar char="Ø"/>
            </a:pPr>
            <a:r>
              <a:rPr lang="en-US" dirty="0"/>
              <a:t>Joins</a:t>
            </a:r>
          </a:p>
          <a:p>
            <a:pPr lvl="1">
              <a:buFont typeface="Wingdings" pitchFamily="2" charset="2"/>
              <a:buChar char="Ø"/>
            </a:pPr>
            <a:r>
              <a:rPr lang="en-US" dirty="0"/>
              <a:t>Style guides</a:t>
            </a:r>
          </a:p>
          <a:p>
            <a:pPr lvl="1">
              <a:buFont typeface="Wingdings" pitchFamily="2" charset="2"/>
              <a:buChar char="Ø"/>
            </a:pPr>
            <a:r>
              <a:rPr lang="en-US" dirty="0"/>
              <a:t>Hierarchy</a:t>
            </a:r>
          </a:p>
          <a:p>
            <a:r>
              <a:rPr lang="en-US" dirty="0"/>
              <a:t>Subqueries</a:t>
            </a:r>
          </a:p>
          <a:p>
            <a:pPr lvl="1"/>
            <a:r>
              <a:rPr lang="en-US" dirty="0"/>
              <a:t>Types</a:t>
            </a:r>
          </a:p>
          <a:p>
            <a:pPr lvl="1"/>
            <a:r>
              <a:rPr lang="en-US" dirty="0"/>
              <a:t>Where to be used</a:t>
            </a:r>
          </a:p>
          <a:p>
            <a:pPr lvl="1"/>
            <a:r>
              <a:rPr lang="en-US" dirty="0"/>
              <a:t>Best practices</a:t>
            </a:r>
          </a:p>
          <a:p>
            <a:pPr lvl="1"/>
            <a:r>
              <a:rPr lang="en-US" dirty="0"/>
              <a:t>Sub query vs CTE </a:t>
            </a:r>
          </a:p>
        </p:txBody>
      </p:sp>
      <p:sp>
        <p:nvSpPr>
          <p:cNvPr id="4" name="Slide Number Placeholder 3">
            <a:extLst>
              <a:ext uri="{FF2B5EF4-FFF2-40B4-BE49-F238E27FC236}">
                <a16:creationId xmlns:a16="http://schemas.microsoft.com/office/drawing/2014/main" id="{4118C5A5-C47B-4E4C-A7BE-8532E2CDE565}"/>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a:t>
            </a:fld>
            <a:endParaRPr lang="en-US"/>
          </a:p>
        </p:txBody>
      </p:sp>
      <p:pic>
        <p:nvPicPr>
          <p:cNvPr id="6" name="Picture 5">
            <a:extLst>
              <a:ext uri="{FF2B5EF4-FFF2-40B4-BE49-F238E27FC236}">
                <a16:creationId xmlns:a16="http://schemas.microsoft.com/office/drawing/2014/main" id="{11792A82-DC65-2944-9A10-D56161E8E5FD}"/>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2500" b="91563" l="7073" r="96341">
                        <a14:foregroundMark x1="29512" y1="13906" x2="19634" y2="17500"/>
                        <a14:foregroundMark x1="19634" y1="17500" x2="27317" y2="24063"/>
                        <a14:foregroundMark x1="27317" y1="24063" x2="29146" y2="14375"/>
                        <a14:foregroundMark x1="45366" y1="6719" x2="45000" y2="7500"/>
                        <a14:foregroundMark x1="64634" y1="14375" x2="55000" y2="15156"/>
                        <a14:foregroundMark x1="55000" y1="15156" x2="56585" y2="29375"/>
                        <a14:foregroundMark x1="56585" y1="29375" x2="67073" y2="25625"/>
                        <a14:foregroundMark x1="67073" y1="25625" x2="63537" y2="14844"/>
                        <a14:foregroundMark x1="63537" y1="14844" x2="63171" y2="14844"/>
                        <a14:foregroundMark x1="40366" y1="28281" x2="40366" y2="26875"/>
                        <a14:foregroundMark x1="37561" y1="25156" x2="38659" y2="36875"/>
                        <a14:foregroundMark x1="38659" y1="36875" x2="39390" y2="26094"/>
                        <a14:foregroundMark x1="35488" y1="29219" x2="40366" y2="38125"/>
                        <a14:foregroundMark x1="41463" y1="3906" x2="42195" y2="2656"/>
                        <a14:foregroundMark x1="69146" y1="41250" x2="78415" y2="40469"/>
                        <a14:foregroundMark x1="78415" y1="40469" x2="71829" y2="48906"/>
                        <a14:foregroundMark x1="71829" y1="48906" x2="71951" y2="43125"/>
                        <a14:foregroundMark x1="80488" y1="27813" x2="86341" y2="17344"/>
                        <a14:foregroundMark x1="86341" y1="17344" x2="85000" y2="26875"/>
                        <a14:foregroundMark x1="96585" y1="47188" x2="96585" y2="46250"/>
                        <a14:foregroundMark x1="96220" y1="48906" x2="88537" y2="42344"/>
                        <a14:foregroundMark x1="88537" y1="42344" x2="95488" y2="45781"/>
                        <a14:foregroundMark x1="82561" y1="58438" x2="81829" y2="59844"/>
                        <a14:foregroundMark x1="80122" y1="62969" x2="81098" y2="63750"/>
                        <a14:foregroundMark x1="81098" y1="69688" x2="79390" y2="60156"/>
                        <a14:foregroundMark x1="84634" y1="68281" x2="76951" y2="61875"/>
                        <a14:foregroundMark x1="76951" y1="61875" x2="79390" y2="57969"/>
                        <a14:foregroundMark x1="55488" y1="90313" x2="45854" y2="91563"/>
                        <a14:foregroundMark x1="45854" y1="91563" x2="44634" y2="90781"/>
                        <a14:foregroundMark x1="21098" y1="71406" x2="23171" y2="70156"/>
                        <a14:foregroundMark x1="27073" y1="46719" x2="28780" y2="45781"/>
                        <a14:foregroundMark x1="12683" y1="41719" x2="12683" y2="41250"/>
                        <a14:foregroundMark x1="12317" y1="45313" x2="7073" y2="41719"/>
                        <a14:foregroundMark x1="21098" y1="64219" x2="23537" y2="65625"/>
                      </a14:backgroundRemoval>
                    </a14:imgEffect>
                  </a14:imgLayer>
                </a14:imgProps>
              </a:ext>
            </a:extLst>
          </a:blip>
          <a:stretch>
            <a:fillRect/>
          </a:stretch>
        </p:blipFill>
        <p:spPr>
          <a:xfrm>
            <a:off x="8540517" y="4183404"/>
            <a:ext cx="3426826" cy="2674596"/>
          </a:xfrm>
          <a:prstGeom prst="rect">
            <a:avLst/>
          </a:prstGeom>
          <a:effectLst>
            <a:outerShdw blurRad="76200" dir="13500000" sy="23000" kx="1200000" algn="br" rotWithShape="0">
              <a:prstClr val="black">
                <a:alpha val="20000"/>
              </a:prstClr>
            </a:outerShdw>
          </a:effectLst>
        </p:spPr>
      </p:pic>
      <p:sp>
        <p:nvSpPr>
          <p:cNvPr id="8" name="Text Placeholder 2">
            <a:extLst>
              <a:ext uri="{FF2B5EF4-FFF2-40B4-BE49-F238E27FC236}">
                <a16:creationId xmlns:a16="http://schemas.microsoft.com/office/drawing/2014/main" id="{5819525C-9507-FC4A-B765-F561FDDD1803}"/>
              </a:ext>
            </a:extLst>
          </p:cNvPr>
          <p:cNvSpPr txBox="1">
            <a:spLocks/>
          </p:cNvSpPr>
          <p:nvPr/>
        </p:nvSpPr>
        <p:spPr>
          <a:xfrm>
            <a:off x="5003558" y="1457136"/>
            <a:ext cx="4811534" cy="4680000"/>
          </a:xfrm>
          <a:prstGeom prst="rect">
            <a:avLst/>
          </a:prstGeom>
          <a:noFill/>
          <a:ln>
            <a:noFill/>
          </a:ln>
        </p:spPr>
        <p:txBody>
          <a:bodyPr spcFirstLastPara="1" wrap="square" lIns="90000" tIns="46800" rIns="91425" bIns="45700" anchor="t" anchorCtr="0"/>
          <a:lstStyle>
            <a:defPPr marR="0" lvl="0" algn="l" rtl="0">
              <a:lnSpc>
                <a:spcPct val="100000"/>
              </a:lnSpc>
              <a:spcBef>
                <a:spcPts val="0"/>
              </a:spcBef>
              <a:spcAft>
                <a:spcPts val="0"/>
              </a:spcAft>
            </a:defPPr>
            <a:lvl1pPr marL="457200" marR="0" lvl="0" indent="-381000" algn="l" rtl="0">
              <a:lnSpc>
                <a:spcPct val="90000"/>
              </a:lnSpc>
              <a:spcBef>
                <a:spcPts val="1000"/>
              </a:spcBef>
              <a:spcAft>
                <a:spcPts val="0"/>
              </a:spcAft>
              <a:buClr>
                <a:srgbClr val="3F3F3F"/>
              </a:buClr>
              <a:buSzPts val="2400"/>
              <a:buFont typeface="Helvetica Neue Light"/>
              <a:buChar char="•"/>
              <a:defRPr sz="2400" b="0" i="0" u="none" strike="noStrike" cap="none">
                <a:solidFill>
                  <a:srgbClr val="3F3F3F"/>
                </a:solidFill>
                <a:latin typeface="Helvetica Neue Light"/>
                <a:ea typeface="Helvetica Neue Light"/>
                <a:cs typeface="Helvetica Neue Light"/>
                <a:sym typeface="Helvetica Neue Light"/>
              </a:defRPr>
            </a:lvl1pPr>
            <a:lvl2pPr marL="914400" marR="0" lvl="1" indent="-368300" algn="l" rtl="0">
              <a:lnSpc>
                <a:spcPct val="90000"/>
              </a:lnSpc>
              <a:spcBef>
                <a:spcPts val="500"/>
              </a:spcBef>
              <a:spcAft>
                <a:spcPts val="0"/>
              </a:spcAft>
              <a:buClr>
                <a:srgbClr val="3F3F3F"/>
              </a:buClr>
              <a:buSzPts val="2200"/>
              <a:buFont typeface="Helvetica Neue Light"/>
              <a:buChar char="•"/>
              <a:defRPr sz="2200" b="0" i="0" u="none" strike="noStrike" cap="none">
                <a:solidFill>
                  <a:srgbClr val="3F3F3F"/>
                </a:solidFill>
                <a:latin typeface="Helvetica Neue Light"/>
                <a:ea typeface="Helvetica Neue Light"/>
                <a:cs typeface="Helvetica Neue Light"/>
                <a:sym typeface="Helvetica Neue Light"/>
              </a:defRPr>
            </a:lvl2pPr>
            <a:lvl3pPr marL="1371600" marR="0" lvl="2" indent="-342900" algn="l" rtl="0">
              <a:lnSpc>
                <a:spcPct val="90000"/>
              </a:lnSpc>
              <a:spcBef>
                <a:spcPts val="500"/>
              </a:spcBef>
              <a:spcAft>
                <a:spcPts val="0"/>
              </a:spcAft>
              <a:buClr>
                <a:srgbClr val="3F3F3F"/>
              </a:buClr>
              <a:buSzPts val="1800"/>
              <a:buFont typeface="Helvetica Neue Light"/>
              <a:buChar char="•"/>
              <a:defRPr sz="2000" b="0" i="0" u="none" strike="noStrike" cap="none">
                <a:solidFill>
                  <a:srgbClr val="3F3F3F"/>
                </a:solidFill>
                <a:latin typeface="Helvetica Neue Light"/>
                <a:ea typeface="Helvetica Neue Light"/>
                <a:cs typeface="Helvetica Neue Light"/>
                <a:sym typeface="Helvetica Neue Light"/>
              </a:defRPr>
            </a:lvl3pPr>
            <a:lvl4pPr marL="1828800" marR="0" lvl="3" indent="-342900" algn="l" rtl="0">
              <a:lnSpc>
                <a:spcPct val="90000"/>
              </a:lnSpc>
              <a:spcBef>
                <a:spcPts val="500"/>
              </a:spcBef>
              <a:spcAft>
                <a:spcPts val="0"/>
              </a:spcAft>
              <a:buClr>
                <a:srgbClr val="3F3F3F"/>
              </a:buClr>
              <a:buSzPts val="1800"/>
              <a:buFont typeface="Helvetica Neue Light"/>
              <a:buChar char="•"/>
              <a:defRPr sz="1800" b="0" i="0" u="none" strike="noStrike" cap="none">
                <a:solidFill>
                  <a:srgbClr val="3F3F3F"/>
                </a:solidFill>
                <a:latin typeface="Helvetica Neue Light"/>
                <a:ea typeface="Helvetica Neue Light"/>
                <a:cs typeface="Helvetica Neue Light"/>
                <a:sym typeface="Helvetica Neue Light"/>
              </a:defRPr>
            </a:lvl4pPr>
            <a:lvl5pPr marL="2286000" marR="0" lvl="4" indent="-342900" algn="l" rtl="0">
              <a:lnSpc>
                <a:spcPct val="90000"/>
              </a:lnSpc>
              <a:spcBef>
                <a:spcPts val="500"/>
              </a:spcBef>
              <a:spcAft>
                <a:spcPts val="0"/>
              </a:spcAft>
              <a:buClr>
                <a:srgbClr val="3F3F3F"/>
              </a:buClr>
              <a:buSzPts val="1800"/>
              <a:buFont typeface="Helvetica Neue Light"/>
              <a:buChar char="•"/>
              <a:defRPr sz="1600" b="0" i="0" u="none" strike="noStrike" cap="none">
                <a:solidFill>
                  <a:srgbClr val="3F3F3F"/>
                </a:solidFill>
                <a:latin typeface="Helvetica Neue Light"/>
                <a:ea typeface="Helvetica Neue Light"/>
                <a:cs typeface="Helvetica Neue Light"/>
                <a:sym typeface="Helvetica Neue Light"/>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r>
              <a:rPr lang="en-US" dirty="0"/>
              <a:t>Advanced SQL Functions</a:t>
            </a:r>
          </a:p>
          <a:p>
            <a:pPr lvl="1">
              <a:buFont typeface="Wingdings" pitchFamily="2" charset="2"/>
              <a:buChar char="Ø"/>
            </a:pPr>
            <a:r>
              <a:rPr lang="en-US" dirty="0"/>
              <a:t>Coalesce</a:t>
            </a:r>
          </a:p>
          <a:p>
            <a:pPr lvl="1">
              <a:buFont typeface="Wingdings" pitchFamily="2" charset="2"/>
              <a:buChar char="Ø"/>
            </a:pPr>
            <a:r>
              <a:rPr lang="en-US" dirty="0"/>
              <a:t>Windowing functions</a:t>
            </a:r>
          </a:p>
          <a:p>
            <a:pPr lvl="1">
              <a:buFont typeface="Wingdings" pitchFamily="2" charset="2"/>
              <a:buChar char="Ø"/>
            </a:pPr>
            <a:r>
              <a:rPr lang="en-US" dirty="0"/>
              <a:t>Regex</a:t>
            </a:r>
          </a:p>
          <a:p>
            <a:pPr lvl="1">
              <a:buFont typeface="Wingdings" pitchFamily="2" charset="2"/>
              <a:buChar char="Ø"/>
            </a:pPr>
            <a:r>
              <a:rPr lang="en-US" dirty="0"/>
              <a:t>More advanced querying</a:t>
            </a:r>
          </a:p>
          <a:p>
            <a:r>
              <a:rPr lang="en-US" dirty="0"/>
              <a:t>Data Types</a:t>
            </a:r>
          </a:p>
          <a:p>
            <a:pPr lvl="1"/>
            <a:r>
              <a:rPr lang="en-US" dirty="0"/>
              <a:t>Flattening Arrays</a:t>
            </a:r>
          </a:p>
        </p:txBody>
      </p:sp>
    </p:spTree>
    <p:extLst>
      <p:ext uri="{BB962C8B-B14F-4D97-AF65-F5344CB8AC3E}">
        <p14:creationId xmlns:p14="http://schemas.microsoft.com/office/powerpoint/2010/main" val="36603232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1E9B90-B1D3-AF47-B4EC-9CD784244844}"/>
              </a:ext>
            </a:extLst>
          </p:cNvPr>
          <p:cNvSpPr>
            <a:spLocks noGrp="1"/>
          </p:cNvSpPr>
          <p:nvPr>
            <p:ph type="title"/>
          </p:nvPr>
        </p:nvSpPr>
        <p:spPr/>
        <p:txBody>
          <a:bodyPr/>
          <a:lstStyle/>
          <a:p>
            <a:r>
              <a:rPr lang="en-US" dirty="0"/>
              <a:t>Snowflake Data Types</a:t>
            </a:r>
          </a:p>
        </p:txBody>
      </p:sp>
      <p:sp>
        <p:nvSpPr>
          <p:cNvPr id="3" name="Text Placeholder 2">
            <a:extLst>
              <a:ext uri="{FF2B5EF4-FFF2-40B4-BE49-F238E27FC236}">
                <a16:creationId xmlns:a16="http://schemas.microsoft.com/office/drawing/2014/main" id="{EBF219B6-4553-8441-ACC9-35F52EACEB67}"/>
              </a:ext>
            </a:extLst>
          </p:cNvPr>
          <p:cNvSpPr>
            <a:spLocks noGrp="1"/>
          </p:cNvSpPr>
          <p:nvPr>
            <p:ph type="body" idx="1"/>
          </p:nvPr>
        </p:nvSpPr>
        <p:spPr>
          <a:xfrm>
            <a:off x="242784" y="1512000"/>
            <a:ext cx="6852960" cy="5595936"/>
          </a:xfrm>
        </p:spPr>
        <p:txBody>
          <a:bodyPr/>
          <a:lstStyle/>
          <a:p>
            <a:r>
              <a:rPr lang="en-US" dirty="0"/>
              <a:t>Snowflake offers native ingestion of various data types that other data warehouses don’t. </a:t>
            </a:r>
          </a:p>
          <a:p>
            <a:r>
              <a:rPr lang="en-US" dirty="0"/>
              <a:t>Have any of you ever been in a scenario where you needed to load, say, an XML or a multi-dimensional JSON into a structured SQL database?</a:t>
            </a:r>
          </a:p>
          <a:p>
            <a:pPr lvl="1">
              <a:buFont typeface="Wingdings" pitchFamily="2" charset="2"/>
              <a:buChar char="Ø"/>
            </a:pPr>
            <a:r>
              <a:rPr lang="en-US" dirty="0"/>
              <a:t>How did you have to manipulate that data? </a:t>
            </a:r>
          </a:p>
          <a:p>
            <a:pPr lvl="1">
              <a:buFont typeface="Wingdings" pitchFamily="2" charset="2"/>
              <a:buChar char="Ø"/>
            </a:pPr>
            <a:r>
              <a:rPr lang="en-US" dirty="0"/>
              <a:t>How much work did it take to get it in there? </a:t>
            </a:r>
          </a:p>
          <a:p>
            <a:pPr lvl="1">
              <a:buFont typeface="Wingdings" pitchFamily="2" charset="2"/>
              <a:buChar char="Ø"/>
            </a:pPr>
            <a:r>
              <a:rPr lang="en-US" dirty="0"/>
              <a:t>Did you have to flatten it first?</a:t>
            </a:r>
          </a:p>
          <a:p>
            <a:r>
              <a:rPr lang="en-US" dirty="0"/>
              <a:t>The makers of snowflake felt your pain here and offer the VARIANT data type.</a:t>
            </a:r>
          </a:p>
        </p:txBody>
      </p:sp>
      <p:sp>
        <p:nvSpPr>
          <p:cNvPr id="4" name="Slide Number Placeholder 3">
            <a:extLst>
              <a:ext uri="{FF2B5EF4-FFF2-40B4-BE49-F238E27FC236}">
                <a16:creationId xmlns:a16="http://schemas.microsoft.com/office/drawing/2014/main" id="{049A71D8-144F-9D4A-95EE-DF27DF964624}"/>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20</a:t>
            </a:fld>
            <a:endParaRPr lang="en-US"/>
          </a:p>
        </p:txBody>
      </p:sp>
      <p:pic>
        <p:nvPicPr>
          <p:cNvPr id="6" name="Picture 5">
            <a:extLst>
              <a:ext uri="{FF2B5EF4-FFF2-40B4-BE49-F238E27FC236}">
                <a16:creationId xmlns:a16="http://schemas.microsoft.com/office/drawing/2014/main" id="{A0A86F9C-A3D5-7A42-ADB3-170422D1041E}"/>
              </a:ext>
            </a:extLst>
          </p:cNvPr>
          <p:cNvPicPr>
            <a:picLocks noChangeAspect="1"/>
          </p:cNvPicPr>
          <p:nvPr/>
        </p:nvPicPr>
        <p:blipFill>
          <a:blip r:embed="rId3"/>
          <a:stretch>
            <a:fillRect/>
          </a:stretch>
        </p:blipFill>
        <p:spPr>
          <a:xfrm>
            <a:off x="7106760" y="1559551"/>
            <a:ext cx="4650272" cy="4650272"/>
          </a:xfrm>
          <a:prstGeom prst="rect">
            <a:avLst/>
          </a:prstGeom>
        </p:spPr>
      </p:pic>
    </p:spTree>
    <p:extLst>
      <p:ext uri="{BB962C8B-B14F-4D97-AF65-F5344CB8AC3E}">
        <p14:creationId xmlns:p14="http://schemas.microsoft.com/office/powerpoint/2010/main" val="6206654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92957-6E69-B143-BA02-22FC9509AC4B}"/>
              </a:ext>
            </a:extLst>
          </p:cNvPr>
          <p:cNvSpPr>
            <a:spLocks noGrp="1"/>
          </p:cNvSpPr>
          <p:nvPr>
            <p:ph type="title"/>
          </p:nvPr>
        </p:nvSpPr>
        <p:spPr/>
        <p:txBody>
          <a:bodyPr/>
          <a:lstStyle/>
          <a:p>
            <a:r>
              <a:rPr lang="en-US" dirty="0"/>
              <a:t>Snowflake data types</a:t>
            </a:r>
          </a:p>
        </p:txBody>
      </p:sp>
      <p:sp>
        <p:nvSpPr>
          <p:cNvPr id="3" name="Text Placeholder 2">
            <a:extLst>
              <a:ext uri="{FF2B5EF4-FFF2-40B4-BE49-F238E27FC236}">
                <a16:creationId xmlns:a16="http://schemas.microsoft.com/office/drawing/2014/main" id="{69E0839C-3F48-0E43-8A75-9CC83E704EFC}"/>
              </a:ext>
            </a:extLst>
          </p:cNvPr>
          <p:cNvSpPr>
            <a:spLocks noGrp="1"/>
          </p:cNvSpPr>
          <p:nvPr>
            <p:ph type="body" idx="1"/>
          </p:nvPr>
        </p:nvSpPr>
        <p:spPr>
          <a:xfrm>
            <a:off x="17934" y="1232050"/>
            <a:ext cx="11809362" cy="5327712"/>
          </a:xfrm>
        </p:spPr>
        <p:txBody>
          <a:bodyPr/>
          <a:lstStyle/>
          <a:p>
            <a:r>
              <a:rPr lang="en-US" dirty="0"/>
              <a:t>Snowflake started by making it possible to flexibly store semi-structured records inside a relational table in native form</a:t>
            </a:r>
          </a:p>
          <a:p>
            <a:pPr lvl="1">
              <a:buFont typeface="Wingdings" pitchFamily="2" charset="2"/>
              <a:buChar char="Ø"/>
            </a:pPr>
            <a:r>
              <a:rPr lang="en-US" dirty="0"/>
              <a:t>This is accomplished through a custom datatype (Snowflake’s VARIANT datatype) that allows schema-less storage of hierarchical data, including JSON, Avro, XML and Parquet</a:t>
            </a:r>
          </a:p>
          <a:p>
            <a:pPr lvl="1">
              <a:buFont typeface="Wingdings" pitchFamily="2" charset="2"/>
              <a:buChar char="Ø"/>
            </a:pPr>
            <a:endParaRPr lang="en-US" dirty="0"/>
          </a:p>
          <a:p>
            <a:pPr lvl="1">
              <a:buFont typeface="Wingdings" pitchFamily="2" charset="2"/>
              <a:buChar char="Ø"/>
            </a:pPr>
            <a:endParaRPr lang="en-US" dirty="0"/>
          </a:p>
          <a:p>
            <a:pPr lvl="1">
              <a:buFont typeface="Wingdings" pitchFamily="2" charset="2"/>
              <a:buChar char="Ø"/>
            </a:pPr>
            <a:endParaRPr lang="en-US" dirty="0"/>
          </a:p>
          <a:p>
            <a:pPr lvl="1">
              <a:buFont typeface="Wingdings" pitchFamily="2" charset="2"/>
              <a:buChar char="Ø"/>
            </a:pPr>
            <a:endParaRPr lang="en-US" dirty="0"/>
          </a:p>
          <a:p>
            <a:pPr lvl="1">
              <a:buFont typeface="Wingdings" pitchFamily="2" charset="2"/>
              <a:buChar char="Ø"/>
            </a:pPr>
            <a:endParaRPr lang="en-US" dirty="0"/>
          </a:p>
          <a:p>
            <a:pPr lvl="1">
              <a:buFont typeface="Wingdings" pitchFamily="2" charset="2"/>
              <a:buChar char="Ø"/>
            </a:pPr>
            <a:endParaRPr lang="en-US" dirty="0"/>
          </a:p>
          <a:p>
            <a:pPr lvl="1">
              <a:buFont typeface="Wingdings" pitchFamily="2" charset="2"/>
              <a:buChar char="Ø"/>
            </a:pPr>
            <a:r>
              <a:rPr lang="en-US" dirty="0"/>
              <a:t>This makes it possible to load semi-structured data directly into Snowflake without pre-processing, losing information, or defining a schema</a:t>
            </a:r>
          </a:p>
          <a:p>
            <a:pPr lvl="1">
              <a:buFont typeface="Wingdings" pitchFamily="2" charset="2"/>
              <a:buChar char="Ø"/>
            </a:pPr>
            <a:r>
              <a:rPr lang="en-US" dirty="0"/>
              <a:t>You simply create a table containing a column with Snowflake’s VARIANT datatype and then load files containing semi-structured data into that table.  </a:t>
            </a:r>
          </a:p>
        </p:txBody>
      </p:sp>
      <p:sp>
        <p:nvSpPr>
          <p:cNvPr id="4" name="Slide Number Placeholder 3">
            <a:extLst>
              <a:ext uri="{FF2B5EF4-FFF2-40B4-BE49-F238E27FC236}">
                <a16:creationId xmlns:a16="http://schemas.microsoft.com/office/drawing/2014/main" id="{6CE0E883-98D1-0844-AC6D-E53C515E0990}"/>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21</a:t>
            </a:fld>
            <a:endParaRPr lang="en-US"/>
          </a:p>
        </p:txBody>
      </p:sp>
      <p:pic>
        <p:nvPicPr>
          <p:cNvPr id="6" name="Picture 5">
            <a:extLst>
              <a:ext uri="{FF2B5EF4-FFF2-40B4-BE49-F238E27FC236}">
                <a16:creationId xmlns:a16="http://schemas.microsoft.com/office/drawing/2014/main" id="{C6F29FD4-E91C-A04E-8526-1FD4EE9537C3}"/>
              </a:ext>
            </a:extLst>
          </p:cNvPr>
          <p:cNvPicPr>
            <a:picLocks noChangeAspect="1"/>
          </p:cNvPicPr>
          <p:nvPr/>
        </p:nvPicPr>
        <p:blipFill>
          <a:blip r:embed="rId2"/>
          <a:stretch>
            <a:fillRect/>
          </a:stretch>
        </p:blipFill>
        <p:spPr>
          <a:xfrm>
            <a:off x="1275163" y="3072046"/>
            <a:ext cx="1752600" cy="1155700"/>
          </a:xfrm>
          <a:prstGeom prst="rect">
            <a:avLst/>
          </a:prstGeom>
        </p:spPr>
      </p:pic>
      <p:pic>
        <p:nvPicPr>
          <p:cNvPr id="7" name="Picture 6">
            <a:extLst>
              <a:ext uri="{FF2B5EF4-FFF2-40B4-BE49-F238E27FC236}">
                <a16:creationId xmlns:a16="http://schemas.microsoft.com/office/drawing/2014/main" id="{A927C5EB-E84F-494E-B89E-A91C1EAC65A0}"/>
              </a:ext>
            </a:extLst>
          </p:cNvPr>
          <p:cNvPicPr>
            <a:picLocks noChangeAspect="1"/>
          </p:cNvPicPr>
          <p:nvPr/>
        </p:nvPicPr>
        <p:blipFill>
          <a:blip r:embed="rId3"/>
          <a:stretch>
            <a:fillRect/>
          </a:stretch>
        </p:blipFill>
        <p:spPr>
          <a:xfrm>
            <a:off x="3933811" y="2978817"/>
            <a:ext cx="1901273" cy="1424465"/>
          </a:xfrm>
          <a:prstGeom prst="rect">
            <a:avLst/>
          </a:prstGeom>
        </p:spPr>
      </p:pic>
      <p:pic>
        <p:nvPicPr>
          <p:cNvPr id="8" name="Picture 7">
            <a:extLst>
              <a:ext uri="{FF2B5EF4-FFF2-40B4-BE49-F238E27FC236}">
                <a16:creationId xmlns:a16="http://schemas.microsoft.com/office/drawing/2014/main" id="{620FDEB4-C1E7-7849-AA93-2979F16A126E}"/>
              </a:ext>
            </a:extLst>
          </p:cNvPr>
          <p:cNvPicPr>
            <a:picLocks noChangeAspect="1"/>
          </p:cNvPicPr>
          <p:nvPr/>
        </p:nvPicPr>
        <p:blipFill>
          <a:blip r:embed="rId4"/>
          <a:stretch>
            <a:fillRect/>
          </a:stretch>
        </p:blipFill>
        <p:spPr>
          <a:xfrm>
            <a:off x="6779017" y="3034316"/>
            <a:ext cx="1435100" cy="1409700"/>
          </a:xfrm>
          <a:prstGeom prst="rect">
            <a:avLst/>
          </a:prstGeom>
        </p:spPr>
      </p:pic>
      <p:pic>
        <p:nvPicPr>
          <p:cNvPr id="9" name="Picture 8">
            <a:extLst>
              <a:ext uri="{FF2B5EF4-FFF2-40B4-BE49-F238E27FC236}">
                <a16:creationId xmlns:a16="http://schemas.microsoft.com/office/drawing/2014/main" id="{14840498-B786-8549-8F10-F842B15D577D}"/>
              </a:ext>
            </a:extLst>
          </p:cNvPr>
          <p:cNvPicPr>
            <a:picLocks noChangeAspect="1"/>
          </p:cNvPicPr>
          <p:nvPr/>
        </p:nvPicPr>
        <p:blipFill>
          <a:blip r:embed="rId5"/>
          <a:stretch>
            <a:fillRect/>
          </a:stretch>
        </p:blipFill>
        <p:spPr>
          <a:xfrm>
            <a:off x="8871680" y="2958243"/>
            <a:ext cx="1728401" cy="1561846"/>
          </a:xfrm>
          <a:prstGeom prst="rect">
            <a:avLst/>
          </a:prstGeom>
        </p:spPr>
      </p:pic>
      <p:sp>
        <p:nvSpPr>
          <p:cNvPr id="10" name="TextBox 9">
            <a:extLst>
              <a:ext uri="{FF2B5EF4-FFF2-40B4-BE49-F238E27FC236}">
                <a16:creationId xmlns:a16="http://schemas.microsoft.com/office/drawing/2014/main" id="{EF9A3533-818E-F246-9524-200C7EB70597}"/>
              </a:ext>
            </a:extLst>
          </p:cNvPr>
          <p:cNvSpPr txBox="1"/>
          <p:nvPr/>
        </p:nvSpPr>
        <p:spPr>
          <a:xfrm>
            <a:off x="1785207" y="4249394"/>
            <a:ext cx="1093013" cy="307777"/>
          </a:xfrm>
          <a:prstGeom prst="rect">
            <a:avLst/>
          </a:prstGeom>
          <a:noFill/>
        </p:spPr>
        <p:txBody>
          <a:bodyPr wrap="square" rtlCol="0">
            <a:spAutoFit/>
          </a:bodyPr>
          <a:lstStyle/>
          <a:p>
            <a:r>
              <a:rPr lang="en-US" dirty="0"/>
              <a:t>JSON</a:t>
            </a:r>
          </a:p>
        </p:txBody>
      </p:sp>
      <p:sp>
        <p:nvSpPr>
          <p:cNvPr id="11" name="TextBox 10">
            <a:extLst>
              <a:ext uri="{FF2B5EF4-FFF2-40B4-BE49-F238E27FC236}">
                <a16:creationId xmlns:a16="http://schemas.microsoft.com/office/drawing/2014/main" id="{39001371-1699-0646-90B6-F7B7E092B10D}"/>
              </a:ext>
            </a:extLst>
          </p:cNvPr>
          <p:cNvSpPr txBox="1"/>
          <p:nvPr/>
        </p:nvSpPr>
        <p:spPr>
          <a:xfrm>
            <a:off x="4552716" y="4249394"/>
            <a:ext cx="1093013" cy="307777"/>
          </a:xfrm>
          <a:prstGeom prst="rect">
            <a:avLst/>
          </a:prstGeom>
          <a:noFill/>
        </p:spPr>
        <p:txBody>
          <a:bodyPr wrap="square" rtlCol="0">
            <a:spAutoFit/>
          </a:bodyPr>
          <a:lstStyle/>
          <a:p>
            <a:r>
              <a:rPr lang="en-US" dirty="0"/>
              <a:t>Avro</a:t>
            </a:r>
          </a:p>
        </p:txBody>
      </p:sp>
      <p:sp>
        <p:nvSpPr>
          <p:cNvPr id="12" name="TextBox 11">
            <a:extLst>
              <a:ext uri="{FF2B5EF4-FFF2-40B4-BE49-F238E27FC236}">
                <a16:creationId xmlns:a16="http://schemas.microsoft.com/office/drawing/2014/main" id="{55AE140C-8C12-9B49-B1B8-96637368FA87}"/>
              </a:ext>
            </a:extLst>
          </p:cNvPr>
          <p:cNvSpPr txBox="1"/>
          <p:nvPr/>
        </p:nvSpPr>
        <p:spPr>
          <a:xfrm>
            <a:off x="7083015" y="4444016"/>
            <a:ext cx="1093013" cy="307777"/>
          </a:xfrm>
          <a:prstGeom prst="rect">
            <a:avLst/>
          </a:prstGeom>
          <a:noFill/>
        </p:spPr>
        <p:txBody>
          <a:bodyPr wrap="square" rtlCol="0">
            <a:spAutoFit/>
          </a:bodyPr>
          <a:lstStyle/>
          <a:p>
            <a:r>
              <a:rPr lang="en-US" dirty="0"/>
              <a:t>XML</a:t>
            </a:r>
          </a:p>
        </p:txBody>
      </p:sp>
      <p:sp>
        <p:nvSpPr>
          <p:cNvPr id="13" name="TextBox 12">
            <a:extLst>
              <a:ext uri="{FF2B5EF4-FFF2-40B4-BE49-F238E27FC236}">
                <a16:creationId xmlns:a16="http://schemas.microsoft.com/office/drawing/2014/main" id="{25F873A8-3564-154B-B9CD-DAE647A20E29}"/>
              </a:ext>
            </a:extLst>
          </p:cNvPr>
          <p:cNvSpPr txBox="1"/>
          <p:nvPr/>
        </p:nvSpPr>
        <p:spPr>
          <a:xfrm>
            <a:off x="9462695" y="4444015"/>
            <a:ext cx="1093013" cy="307777"/>
          </a:xfrm>
          <a:prstGeom prst="rect">
            <a:avLst/>
          </a:prstGeom>
          <a:noFill/>
        </p:spPr>
        <p:txBody>
          <a:bodyPr wrap="square" rtlCol="0">
            <a:spAutoFit/>
          </a:bodyPr>
          <a:lstStyle/>
          <a:p>
            <a:r>
              <a:rPr lang="en-US" dirty="0"/>
              <a:t>Parquet</a:t>
            </a:r>
          </a:p>
        </p:txBody>
      </p:sp>
    </p:spTree>
    <p:extLst>
      <p:ext uri="{BB962C8B-B14F-4D97-AF65-F5344CB8AC3E}">
        <p14:creationId xmlns:p14="http://schemas.microsoft.com/office/powerpoint/2010/main" val="39118130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1450E4A-764D-7F4A-8840-C8E3F19242AC}"/>
              </a:ext>
            </a:extLst>
          </p:cNvPr>
          <p:cNvSpPr/>
          <p:nvPr/>
        </p:nvSpPr>
        <p:spPr>
          <a:xfrm>
            <a:off x="596347" y="1780493"/>
            <a:ext cx="6440557" cy="1028972"/>
          </a:xfrm>
          <a:prstGeom prst="rect">
            <a:avLst/>
          </a:prstGeom>
          <a:solidFill>
            <a:srgbClr val="D9D9D9">
              <a:alpha val="6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07900B5-72AF-9945-9477-4253E5561013}"/>
              </a:ext>
            </a:extLst>
          </p:cNvPr>
          <p:cNvSpPr>
            <a:spLocks noGrp="1"/>
          </p:cNvSpPr>
          <p:nvPr>
            <p:ph type="title"/>
          </p:nvPr>
        </p:nvSpPr>
        <p:spPr/>
        <p:txBody>
          <a:bodyPr/>
          <a:lstStyle/>
          <a:p>
            <a:r>
              <a:rPr lang="en-US" dirty="0"/>
              <a:t>Flattening Arrays</a:t>
            </a:r>
          </a:p>
        </p:txBody>
      </p:sp>
      <p:sp>
        <p:nvSpPr>
          <p:cNvPr id="3" name="Text Placeholder 2">
            <a:extLst>
              <a:ext uri="{FF2B5EF4-FFF2-40B4-BE49-F238E27FC236}">
                <a16:creationId xmlns:a16="http://schemas.microsoft.com/office/drawing/2014/main" id="{FE1B8BAD-71AF-8246-9E53-330FABDB9A21}"/>
              </a:ext>
            </a:extLst>
          </p:cNvPr>
          <p:cNvSpPr>
            <a:spLocks noGrp="1"/>
          </p:cNvSpPr>
          <p:nvPr>
            <p:ph type="body" idx="1"/>
          </p:nvPr>
        </p:nvSpPr>
        <p:spPr>
          <a:xfrm>
            <a:off x="828000" y="1157249"/>
            <a:ext cx="10512000" cy="4680000"/>
          </a:xfrm>
        </p:spPr>
        <p:txBody>
          <a:bodyPr/>
          <a:lstStyle/>
          <a:p>
            <a:pPr marL="514350" indent="-285750">
              <a:buFont typeface="Arial" panose="020B0604020202020204" pitchFamily="34" charset="0"/>
              <a:buChar char="•"/>
            </a:pPr>
            <a:r>
              <a:rPr lang="en-US" sz="2400" dirty="0">
                <a:solidFill>
                  <a:schemeClr val="tx1"/>
                </a:solidFill>
              </a:rPr>
              <a:t>Flattens (explodes) compound values into multiple rows</a:t>
            </a:r>
          </a:p>
          <a:p>
            <a:pPr marL="514350" indent="-285750">
              <a:buFont typeface="Arial" panose="020B0604020202020204" pitchFamily="34" charset="0"/>
              <a:buChar char="•"/>
            </a:pPr>
            <a:endParaRPr lang="en-US" sz="2400" dirty="0">
              <a:solidFill>
                <a:schemeClr val="tx1"/>
              </a:solidFill>
            </a:endParaRPr>
          </a:p>
          <a:p>
            <a:pPr marL="514350" indent="-285750">
              <a:buFont typeface="Arial" panose="020B0604020202020204" pitchFamily="34" charset="0"/>
              <a:buChar char="•"/>
            </a:pPr>
            <a:endParaRPr lang="en-US" sz="2400" dirty="0">
              <a:solidFill>
                <a:schemeClr val="tx1"/>
              </a:solidFill>
            </a:endParaRPr>
          </a:p>
          <a:p>
            <a:pPr marL="514350" indent="-285750">
              <a:buFont typeface="Arial" panose="020B0604020202020204" pitchFamily="34" charset="0"/>
              <a:buChar char="•"/>
            </a:pPr>
            <a:endParaRPr lang="en-US" dirty="0">
              <a:solidFill>
                <a:schemeClr val="tx1"/>
              </a:solidFill>
            </a:endParaRPr>
          </a:p>
          <a:p>
            <a:pPr marL="971550" lvl="1" indent="-285750">
              <a:buFont typeface="Wingdings" pitchFamily="2" charset="2"/>
              <a:buChar char="Ø"/>
            </a:pPr>
            <a:r>
              <a:rPr lang="en-US" sz="1400" dirty="0">
                <a:solidFill>
                  <a:schemeClr val="tx1"/>
                </a:solidFill>
              </a:rPr>
              <a:t>SEQ - A unique sequence number associated with the input record; the sequence is not guaranteed to be gap-free or 	ordered in any particular way</a:t>
            </a:r>
          </a:p>
          <a:p>
            <a:pPr marL="971550" lvl="1" indent="-285750">
              <a:buFont typeface="Wingdings" pitchFamily="2" charset="2"/>
              <a:buChar char="Ø"/>
            </a:pPr>
            <a:r>
              <a:rPr lang="en-US" sz="1400" dirty="0">
                <a:solidFill>
                  <a:schemeClr val="tx1"/>
                </a:solidFill>
              </a:rPr>
              <a:t>KEY - For maps or objects, this column contains the key to the exploded value</a:t>
            </a:r>
          </a:p>
          <a:p>
            <a:pPr marL="971550" lvl="1" indent="-285750">
              <a:buFont typeface="Wingdings" pitchFamily="2" charset="2"/>
              <a:buChar char="Ø"/>
            </a:pPr>
            <a:r>
              <a:rPr lang="en-US" sz="1400" dirty="0">
                <a:solidFill>
                  <a:schemeClr val="tx1"/>
                </a:solidFill>
              </a:rPr>
              <a:t>PATH - The path to the element within a data structure which needs to be flattened</a:t>
            </a:r>
          </a:p>
          <a:p>
            <a:pPr marL="971550" lvl="1" indent="-285750">
              <a:buFont typeface="Wingdings" pitchFamily="2" charset="2"/>
              <a:buChar char="Ø"/>
            </a:pPr>
            <a:r>
              <a:rPr lang="en-US" sz="1400" dirty="0">
                <a:solidFill>
                  <a:schemeClr val="tx1"/>
                </a:solidFill>
              </a:rPr>
              <a:t>INDEX - The index of the element, if it is an array; otherwise NULL</a:t>
            </a:r>
          </a:p>
          <a:p>
            <a:pPr marL="971550" lvl="1" indent="-285750">
              <a:buFont typeface="Wingdings" pitchFamily="2" charset="2"/>
              <a:buChar char="Ø"/>
            </a:pPr>
            <a:r>
              <a:rPr lang="en-US" sz="1400" dirty="0">
                <a:solidFill>
                  <a:schemeClr val="tx1"/>
                </a:solidFill>
              </a:rPr>
              <a:t>VALUE - The value of the element of the flattened array/object</a:t>
            </a:r>
          </a:p>
          <a:p>
            <a:pPr marL="971550" lvl="1" indent="-285750">
              <a:buFont typeface="Wingdings" pitchFamily="2" charset="2"/>
              <a:buChar char="Ø"/>
            </a:pPr>
            <a:r>
              <a:rPr lang="en-US" sz="1400" dirty="0">
                <a:solidFill>
                  <a:schemeClr val="tx1"/>
                </a:solidFill>
              </a:rPr>
              <a:t>THIS - The element being flattened (useful in recursive flattening)</a:t>
            </a:r>
          </a:p>
          <a:p>
            <a:pPr marL="514350" indent="-285750">
              <a:buFont typeface="Arial" panose="020B0604020202020204" pitchFamily="34" charset="0"/>
              <a:buChar char="•"/>
            </a:pPr>
            <a:r>
              <a:rPr lang="en-US" sz="2400" dirty="0">
                <a:solidFill>
                  <a:schemeClr val="tx1"/>
                </a:solidFill>
              </a:rPr>
              <a:t>Dot or bracket format to flatten semi structured data</a:t>
            </a:r>
          </a:p>
          <a:p>
            <a:pPr marL="971550" lvl="1" indent="-285750">
              <a:buFont typeface="Arial" panose="020B0604020202020204" pitchFamily="34" charset="0"/>
              <a:buChar char="•"/>
            </a:pPr>
            <a:r>
              <a:rPr lang="en-US" sz="1600" dirty="0">
                <a:solidFill>
                  <a:schemeClr val="tx1"/>
                </a:solidFill>
              </a:rPr>
              <a:t>JSON object: &lt;column&gt;:&lt;level1_element&gt;.&lt;level2_element&gt;.&lt;level3_element&gt;</a:t>
            </a:r>
          </a:p>
          <a:p>
            <a:pPr marL="971550" lvl="1" indent="-285750">
              <a:buFont typeface="Arial" panose="020B0604020202020204" pitchFamily="34" charset="0"/>
              <a:buChar char="•"/>
            </a:pPr>
            <a:r>
              <a:rPr lang="en-US" sz="1600" dirty="0">
                <a:solidFill>
                  <a:schemeClr val="tx1"/>
                </a:solidFill>
              </a:rPr>
              <a:t> an object: &lt;column&gt;['&lt;level1_element&gt;']['&lt;level2_element&gt;’]</a:t>
            </a:r>
          </a:p>
          <a:p>
            <a:pPr marL="514350" indent="-285750">
              <a:buFont typeface="Arial" panose="020B0604020202020204" pitchFamily="34" charset="0"/>
              <a:buChar char="•"/>
            </a:pPr>
            <a:r>
              <a:rPr lang="en-US" sz="2400" dirty="0">
                <a:solidFill>
                  <a:schemeClr val="tx1"/>
                </a:solidFill>
              </a:rPr>
              <a:t>Parsing Arrays Directly from a Staged Data File</a:t>
            </a:r>
          </a:p>
          <a:p>
            <a:pPr marL="514350" indent="-285750">
              <a:buFont typeface="Arial" panose="020B0604020202020204" pitchFamily="34" charset="0"/>
              <a:buChar char="•"/>
            </a:pPr>
            <a:endParaRPr lang="en-US" sz="1400" dirty="0">
              <a:solidFill>
                <a:schemeClr val="tx1"/>
              </a:solidFill>
            </a:endParaRPr>
          </a:p>
        </p:txBody>
      </p:sp>
      <p:sp>
        <p:nvSpPr>
          <p:cNvPr id="4" name="Slide Number Placeholder 3">
            <a:extLst>
              <a:ext uri="{FF2B5EF4-FFF2-40B4-BE49-F238E27FC236}">
                <a16:creationId xmlns:a16="http://schemas.microsoft.com/office/drawing/2014/main" id="{0E163926-E277-F143-AF1C-2F010E73851D}"/>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22</a:t>
            </a:fld>
            <a:endParaRPr lang="en-US"/>
          </a:p>
        </p:txBody>
      </p:sp>
      <p:sp>
        <p:nvSpPr>
          <p:cNvPr id="5" name="Rectangle 4">
            <a:extLst>
              <a:ext uri="{FF2B5EF4-FFF2-40B4-BE49-F238E27FC236}">
                <a16:creationId xmlns:a16="http://schemas.microsoft.com/office/drawing/2014/main" id="{CDCE3F96-4C3C-6345-B413-42D1104C3121}"/>
              </a:ext>
            </a:extLst>
          </p:cNvPr>
          <p:cNvSpPr/>
          <p:nvPr/>
        </p:nvSpPr>
        <p:spPr>
          <a:xfrm>
            <a:off x="596347" y="1880229"/>
            <a:ext cx="6573079" cy="954107"/>
          </a:xfrm>
          <a:prstGeom prst="rect">
            <a:avLst/>
          </a:prstGeom>
        </p:spPr>
        <p:txBody>
          <a:bodyPr wrap="square">
            <a:spAutoFit/>
          </a:bodyPr>
          <a:lstStyle/>
          <a:p>
            <a:r>
              <a:rPr lang="en-US" dirty="0"/>
              <a:t>FLATTEN( INPUT =&gt; </a:t>
            </a:r>
            <a:r>
              <a:rPr lang="en-US" i="1" dirty="0">
                <a:solidFill>
                  <a:srgbClr val="009999"/>
                </a:solidFill>
              </a:rPr>
              <a:t>&lt;expr&gt;	</a:t>
            </a:r>
            <a:r>
              <a:rPr lang="en-US" dirty="0"/>
              <a:t> [ , PATH =&gt; </a:t>
            </a:r>
            <a:r>
              <a:rPr lang="en-US" i="1" dirty="0">
                <a:solidFill>
                  <a:srgbClr val="009999"/>
                </a:solidFill>
              </a:rPr>
              <a:t>&lt;</a:t>
            </a:r>
            <a:r>
              <a:rPr lang="en-US" i="1" dirty="0" err="1">
                <a:solidFill>
                  <a:srgbClr val="009999"/>
                </a:solidFill>
              </a:rPr>
              <a:t>constant_expr</a:t>
            </a:r>
            <a:r>
              <a:rPr lang="en-US" i="1" dirty="0">
                <a:solidFill>
                  <a:srgbClr val="009999"/>
                </a:solidFill>
              </a:rPr>
              <a:t>&gt;</a:t>
            </a:r>
            <a:r>
              <a:rPr lang="en-US" dirty="0"/>
              <a:t> ]</a:t>
            </a:r>
          </a:p>
          <a:p>
            <a:r>
              <a:rPr lang="en-US" dirty="0"/>
              <a:t>			 [ , OUTER =&gt; TRUE | FALSE ] </a:t>
            </a:r>
          </a:p>
          <a:p>
            <a:r>
              <a:rPr lang="en-US" dirty="0"/>
              <a:t>			[ , RECURSIVE =&gt; TRUE | FALSE ] </a:t>
            </a:r>
          </a:p>
          <a:p>
            <a:r>
              <a:rPr lang="en-US" dirty="0"/>
              <a:t>			[ , MODE =&gt; 'OBJECT' | 'ARRAY' | 'BOTH' ] )</a:t>
            </a:r>
          </a:p>
        </p:txBody>
      </p:sp>
      <p:pic>
        <p:nvPicPr>
          <p:cNvPr id="7" name="Picture 6">
            <a:extLst>
              <a:ext uri="{FF2B5EF4-FFF2-40B4-BE49-F238E27FC236}">
                <a16:creationId xmlns:a16="http://schemas.microsoft.com/office/drawing/2014/main" id="{334CE5B5-E5C8-7C44-8FDE-32E7DB3F13F9}"/>
              </a:ext>
            </a:extLst>
          </p:cNvPr>
          <p:cNvPicPr>
            <a:picLocks noChangeAspect="1"/>
          </p:cNvPicPr>
          <p:nvPr/>
        </p:nvPicPr>
        <p:blipFill>
          <a:blip r:embed="rId3"/>
          <a:stretch>
            <a:fillRect/>
          </a:stretch>
        </p:blipFill>
        <p:spPr>
          <a:xfrm>
            <a:off x="296123" y="1513897"/>
            <a:ext cx="531877" cy="435558"/>
          </a:xfrm>
          <a:prstGeom prst="rect">
            <a:avLst/>
          </a:prstGeom>
        </p:spPr>
      </p:pic>
    </p:spTree>
    <p:extLst>
      <p:ext uri="{BB962C8B-B14F-4D97-AF65-F5344CB8AC3E}">
        <p14:creationId xmlns:p14="http://schemas.microsoft.com/office/powerpoint/2010/main" val="18279262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4028B2-967E-F44C-A096-85E8996C28B6}"/>
              </a:ext>
            </a:extLst>
          </p:cNvPr>
          <p:cNvSpPr>
            <a:spLocks noGrp="1"/>
          </p:cNvSpPr>
          <p:nvPr>
            <p:ph type="title"/>
          </p:nvPr>
        </p:nvSpPr>
        <p:spPr/>
        <p:txBody>
          <a:bodyPr/>
          <a:lstStyle/>
          <a:p>
            <a:r>
              <a:rPr lang="en-US" dirty="0"/>
              <a:t>Confused? ASK QUESTIONS</a:t>
            </a:r>
          </a:p>
        </p:txBody>
      </p:sp>
      <p:sp>
        <p:nvSpPr>
          <p:cNvPr id="4" name="Slide Number Placeholder 3">
            <a:extLst>
              <a:ext uri="{FF2B5EF4-FFF2-40B4-BE49-F238E27FC236}">
                <a16:creationId xmlns:a16="http://schemas.microsoft.com/office/drawing/2014/main" id="{FD590DF5-997F-E24A-84BA-0ED7B73204DD}"/>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23</a:t>
            </a:fld>
            <a:endParaRPr lang="en-US"/>
          </a:p>
        </p:txBody>
      </p:sp>
      <p:pic>
        <p:nvPicPr>
          <p:cNvPr id="3" name="Picture 2">
            <a:extLst>
              <a:ext uri="{FF2B5EF4-FFF2-40B4-BE49-F238E27FC236}">
                <a16:creationId xmlns:a16="http://schemas.microsoft.com/office/drawing/2014/main" id="{83E8CC0C-110B-2B41-90DC-A79B804272A0}"/>
              </a:ext>
            </a:extLst>
          </p:cNvPr>
          <p:cNvPicPr>
            <a:picLocks noChangeAspect="1"/>
          </p:cNvPicPr>
          <p:nvPr/>
        </p:nvPicPr>
        <p:blipFill>
          <a:blip r:embed="rId3"/>
          <a:stretch>
            <a:fillRect/>
          </a:stretch>
        </p:blipFill>
        <p:spPr>
          <a:xfrm>
            <a:off x="3474720" y="861699"/>
            <a:ext cx="5974080" cy="5974080"/>
          </a:xfrm>
          <a:prstGeom prst="rect">
            <a:avLst/>
          </a:prstGeom>
        </p:spPr>
      </p:pic>
    </p:spTree>
    <p:extLst>
      <p:ext uri="{BB962C8B-B14F-4D97-AF65-F5344CB8AC3E}">
        <p14:creationId xmlns:p14="http://schemas.microsoft.com/office/powerpoint/2010/main" val="1094858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EC0157-B40C-AF46-B7A9-AA876817553D}"/>
              </a:ext>
            </a:extLst>
          </p:cNvPr>
          <p:cNvSpPr>
            <a:spLocks noGrp="1"/>
          </p:cNvSpPr>
          <p:nvPr>
            <p:ph type="title"/>
          </p:nvPr>
        </p:nvSpPr>
        <p:spPr/>
        <p:txBody>
          <a:bodyPr/>
          <a:lstStyle/>
          <a:p>
            <a:r>
              <a:rPr lang="en-US" dirty="0"/>
              <a:t>Break &amp; Lab4</a:t>
            </a:r>
          </a:p>
        </p:txBody>
      </p:sp>
      <p:sp>
        <p:nvSpPr>
          <p:cNvPr id="4" name="Slide Number Placeholder 3">
            <a:extLst>
              <a:ext uri="{FF2B5EF4-FFF2-40B4-BE49-F238E27FC236}">
                <a16:creationId xmlns:a16="http://schemas.microsoft.com/office/drawing/2014/main" id="{C4DFA311-D360-EF4C-A2A3-FF0BCA0792F1}"/>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24</a:t>
            </a:fld>
            <a:endParaRPr lang="en-US"/>
          </a:p>
        </p:txBody>
      </p:sp>
      <p:pic>
        <p:nvPicPr>
          <p:cNvPr id="3" name="Picture 2">
            <a:extLst>
              <a:ext uri="{FF2B5EF4-FFF2-40B4-BE49-F238E27FC236}">
                <a16:creationId xmlns:a16="http://schemas.microsoft.com/office/drawing/2014/main" id="{9E3DCDB3-4EE7-7247-96CC-01514E89A03C}"/>
              </a:ext>
            </a:extLst>
          </p:cNvPr>
          <p:cNvPicPr>
            <a:picLocks noChangeAspect="1"/>
          </p:cNvPicPr>
          <p:nvPr/>
        </p:nvPicPr>
        <p:blipFill>
          <a:blip r:embed="rId3"/>
          <a:stretch>
            <a:fillRect/>
          </a:stretch>
        </p:blipFill>
        <p:spPr>
          <a:xfrm>
            <a:off x="1538867" y="1627237"/>
            <a:ext cx="3495288" cy="3495288"/>
          </a:xfrm>
          <a:prstGeom prst="rect">
            <a:avLst/>
          </a:prstGeom>
        </p:spPr>
      </p:pic>
      <p:pic>
        <p:nvPicPr>
          <p:cNvPr id="6" name="Picture 5">
            <a:extLst>
              <a:ext uri="{FF2B5EF4-FFF2-40B4-BE49-F238E27FC236}">
                <a16:creationId xmlns:a16="http://schemas.microsoft.com/office/drawing/2014/main" id="{F5D3A41B-BC57-2040-8D12-2BC9DBB7D472}"/>
              </a:ext>
            </a:extLst>
          </p:cNvPr>
          <p:cNvPicPr>
            <a:picLocks noChangeAspect="1"/>
          </p:cNvPicPr>
          <p:nvPr/>
        </p:nvPicPr>
        <p:blipFill>
          <a:blip r:embed="rId4"/>
          <a:stretch>
            <a:fillRect/>
          </a:stretch>
        </p:blipFill>
        <p:spPr>
          <a:xfrm>
            <a:off x="8161762" y="3969835"/>
            <a:ext cx="3035411" cy="2384966"/>
          </a:xfrm>
          <a:prstGeom prst="rect">
            <a:avLst/>
          </a:prstGeom>
        </p:spPr>
      </p:pic>
      <p:sp>
        <p:nvSpPr>
          <p:cNvPr id="7" name="Freeform 6">
            <a:extLst>
              <a:ext uri="{FF2B5EF4-FFF2-40B4-BE49-F238E27FC236}">
                <a16:creationId xmlns:a16="http://schemas.microsoft.com/office/drawing/2014/main" id="{A4ECE49D-9D7E-4E4E-ADA6-A66A9D6FFB69}"/>
              </a:ext>
            </a:extLst>
          </p:cNvPr>
          <p:cNvSpPr/>
          <p:nvPr/>
        </p:nvSpPr>
        <p:spPr>
          <a:xfrm>
            <a:off x="4708704" y="1994053"/>
            <a:ext cx="4474538" cy="3993932"/>
          </a:xfrm>
          <a:custGeom>
            <a:avLst/>
            <a:gdLst>
              <a:gd name="connsiteX0" fmla="*/ 0 w 4474538"/>
              <a:gd name="connsiteY0" fmla="*/ 1719083 h 3993932"/>
              <a:gd name="connsiteX1" fmla="*/ 970156 w 4474538"/>
              <a:gd name="connsiteY1" fmla="*/ 1150371 h 3993932"/>
              <a:gd name="connsiteX2" fmla="*/ 1271239 w 4474538"/>
              <a:gd name="connsiteY2" fmla="*/ 157912 h 3993932"/>
              <a:gd name="connsiteX3" fmla="*/ 2486722 w 4474538"/>
              <a:gd name="connsiteY3" fmla="*/ 68702 h 3993932"/>
              <a:gd name="connsiteX4" fmla="*/ 3233854 w 4474538"/>
              <a:gd name="connsiteY4" fmla="*/ 826985 h 3993932"/>
              <a:gd name="connsiteX5" fmla="*/ 2631688 w 4474538"/>
              <a:gd name="connsiteY5" fmla="*/ 1261883 h 3993932"/>
              <a:gd name="connsiteX6" fmla="*/ 2330605 w 4474538"/>
              <a:gd name="connsiteY6" fmla="*/ 626263 h 3993932"/>
              <a:gd name="connsiteX7" fmla="*/ 3334215 w 4474538"/>
              <a:gd name="connsiteY7" fmla="*/ 358634 h 3993932"/>
              <a:gd name="connsiteX8" fmla="*/ 4460488 w 4474538"/>
              <a:gd name="connsiteY8" fmla="*/ 1496058 h 3993932"/>
              <a:gd name="connsiteX9" fmla="*/ 2509024 w 4474538"/>
              <a:gd name="connsiteY9" fmla="*/ 2756146 h 3993932"/>
              <a:gd name="connsiteX10" fmla="*/ 1773044 w 4474538"/>
              <a:gd name="connsiteY10" fmla="*/ 3704000 h 3993932"/>
              <a:gd name="connsiteX11" fmla="*/ 2921619 w 4474538"/>
              <a:gd name="connsiteY11" fmla="*/ 3993932 h 3993932"/>
              <a:gd name="connsiteX12" fmla="*/ 2921619 w 4474538"/>
              <a:gd name="connsiteY12" fmla="*/ 3993932 h 3993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74538" h="3993932">
                <a:moveTo>
                  <a:pt x="0" y="1719083"/>
                </a:moveTo>
                <a:cubicBezTo>
                  <a:pt x="379141" y="1564824"/>
                  <a:pt x="758283" y="1410566"/>
                  <a:pt x="970156" y="1150371"/>
                </a:cubicBezTo>
                <a:cubicBezTo>
                  <a:pt x="1182029" y="890176"/>
                  <a:pt x="1018478" y="338190"/>
                  <a:pt x="1271239" y="157912"/>
                </a:cubicBezTo>
                <a:cubicBezTo>
                  <a:pt x="1524000" y="-22366"/>
                  <a:pt x="2159620" y="-42810"/>
                  <a:pt x="2486722" y="68702"/>
                </a:cubicBezTo>
                <a:cubicBezTo>
                  <a:pt x="2813825" y="180214"/>
                  <a:pt x="3209693" y="628121"/>
                  <a:pt x="3233854" y="826985"/>
                </a:cubicBezTo>
                <a:cubicBezTo>
                  <a:pt x="3258015" y="1025849"/>
                  <a:pt x="2782229" y="1295337"/>
                  <a:pt x="2631688" y="1261883"/>
                </a:cubicBezTo>
                <a:cubicBezTo>
                  <a:pt x="2481147" y="1228429"/>
                  <a:pt x="2213517" y="776804"/>
                  <a:pt x="2330605" y="626263"/>
                </a:cubicBezTo>
                <a:cubicBezTo>
                  <a:pt x="2447693" y="475722"/>
                  <a:pt x="2979235" y="213668"/>
                  <a:pt x="3334215" y="358634"/>
                </a:cubicBezTo>
                <a:cubicBezTo>
                  <a:pt x="3689195" y="503600"/>
                  <a:pt x="4598020" y="1096473"/>
                  <a:pt x="4460488" y="1496058"/>
                </a:cubicBezTo>
                <a:cubicBezTo>
                  <a:pt x="4322956" y="1895643"/>
                  <a:pt x="2956931" y="2388156"/>
                  <a:pt x="2509024" y="2756146"/>
                </a:cubicBezTo>
                <a:cubicBezTo>
                  <a:pt x="2061117" y="3124136"/>
                  <a:pt x="1704278" y="3497702"/>
                  <a:pt x="1773044" y="3704000"/>
                </a:cubicBezTo>
                <a:cubicBezTo>
                  <a:pt x="1841810" y="3910298"/>
                  <a:pt x="2921619" y="3993932"/>
                  <a:pt x="2921619" y="3993932"/>
                </a:cubicBezTo>
                <a:lnTo>
                  <a:pt x="2921619" y="3993932"/>
                </a:lnTo>
              </a:path>
            </a:pathLst>
          </a:custGeom>
          <a:noFill/>
          <a:ln w="38100">
            <a:prstDash val="dash"/>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415786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EF3E2B-8903-F642-B4C1-45794F892109}"/>
              </a:ext>
            </a:extLst>
          </p:cNvPr>
          <p:cNvSpPr>
            <a:spLocks noGrp="1"/>
          </p:cNvSpPr>
          <p:nvPr>
            <p:ph type="title"/>
          </p:nvPr>
        </p:nvSpPr>
        <p:spPr/>
        <p:txBody>
          <a:bodyPr/>
          <a:lstStyle/>
          <a:p>
            <a:r>
              <a:rPr lang="en-US" dirty="0"/>
              <a:t>Snowflake Automation</a:t>
            </a:r>
          </a:p>
        </p:txBody>
      </p:sp>
      <p:sp>
        <p:nvSpPr>
          <p:cNvPr id="3" name="Text Placeholder 2">
            <a:extLst>
              <a:ext uri="{FF2B5EF4-FFF2-40B4-BE49-F238E27FC236}">
                <a16:creationId xmlns:a16="http://schemas.microsoft.com/office/drawing/2014/main" id="{9FC27802-BDB1-3C4E-B696-7F65B1937E9F}"/>
              </a:ext>
            </a:extLst>
          </p:cNvPr>
          <p:cNvSpPr>
            <a:spLocks noGrp="1"/>
          </p:cNvSpPr>
          <p:nvPr>
            <p:ph type="body" idx="1"/>
          </p:nvPr>
        </p:nvSpPr>
        <p:spPr>
          <a:xfrm>
            <a:off x="736704" y="1232050"/>
            <a:ext cx="10512000" cy="4680000"/>
          </a:xfrm>
        </p:spPr>
        <p:txBody>
          <a:bodyPr/>
          <a:lstStyle/>
          <a:p>
            <a:r>
              <a:rPr lang="en-US" b="1" dirty="0"/>
              <a:t>Dynamic query optimization:</a:t>
            </a:r>
          </a:p>
          <a:p>
            <a:pPr lvl="1">
              <a:buFont typeface="Wingdings" pitchFamily="2" charset="2"/>
              <a:buChar char="Ø"/>
            </a:pPr>
            <a:r>
              <a:rPr lang="en-US" dirty="0"/>
              <a:t>Ensures that Snowflake operates as efficiently as possible by looking at the state of the system when a query is dispatched for execution, </a:t>
            </a:r>
          </a:p>
          <a:p>
            <a:pPr lvl="2">
              <a:buFont typeface="Wingdings" pitchFamily="2" charset="2"/>
              <a:buChar char="Ø"/>
            </a:pPr>
            <a:r>
              <a:rPr lang="en-US" dirty="0"/>
              <a:t>Looks at it multiple times – not just when it is compiled</a:t>
            </a:r>
          </a:p>
          <a:p>
            <a:endParaRPr lang="en-US" dirty="0"/>
          </a:p>
          <a:p>
            <a:pPr>
              <a:buFont typeface="Wingdings" pitchFamily="2" charset="2"/>
              <a:buChar char="Ø"/>
            </a:pPr>
            <a:endParaRPr lang="en-US" dirty="0"/>
          </a:p>
        </p:txBody>
      </p:sp>
      <p:sp>
        <p:nvSpPr>
          <p:cNvPr id="4" name="Slide Number Placeholder 3">
            <a:extLst>
              <a:ext uri="{FF2B5EF4-FFF2-40B4-BE49-F238E27FC236}">
                <a16:creationId xmlns:a16="http://schemas.microsoft.com/office/drawing/2014/main" id="{392E1CE2-A88F-E440-B897-DD1650072918}"/>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3</a:t>
            </a:fld>
            <a:endParaRPr lang="en-US"/>
          </a:p>
        </p:txBody>
      </p:sp>
      <p:sp>
        <p:nvSpPr>
          <p:cNvPr id="6" name="Rounded Rectangular Callout 5">
            <a:extLst>
              <a:ext uri="{FF2B5EF4-FFF2-40B4-BE49-F238E27FC236}">
                <a16:creationId xmlns:a16="http://schemas.microsoft.com/office/drawing/2014/main" id="{E55EB92B-454F-F548-89A1-320BE0E4B23E}"/>
              </a:ext>
            </a:extLst>
          </p:cNvPr>
          <p:cNvSpPr/>
          <p:nvPr/>
        </p:nvSpPr>
        <p:spPr>
          <a:xfrm>
            <a:off x="6479694" y="3352398"/>
            <a:ext cx="5407506" cy="3264408"/>
          </a:xfrm>
          <a:prstGeom prst="wedgeRoundRectCallout">
            <a:avLst>
              <a:gd name="adj1" fmla="val 39642"/>
              <a:gd name="adj2" fmla="val 54138"/>
              <a:gd name="adj3" fmla="val 16667"/>
            </a:avLst>
          </a:prstGeom>
          <a:solidFill>
            <a:schemeClr val="accent4">
              <a:lumMod val="20000"/>
              <a:lumOff val="8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lvl="0" indent="-381000">
              <a:lnSpc>
                <a:spcPct val="90000"/>
              </a:lnSpc>
              <a:spcBef>
                <a:spcPts val="1000"/>
              </a:spcBef>
              <a:buClr>
                <a:srgbClr val="3F3F3F"/>
              </a:buClr>
              <a:buSzPts val="2400"/>
              <a:buFont typeface="Helvetica Neue Light"/>
              <a:buChar char="•"/>
            </a:pPr>
            <a:r>
              <a:rPr lang="en-US" sz="2400" b="1" dirty="0">
                <a:solidFill>
                  <a:srgbClr val="3F3F3F"/>
                </a:solidFill>
                <a:latin typeface="Helvetica Neue Light"/>
                <a:ea typeface="Helvetica Neue Light"/>
                <a:sym typeface="Helvetica Neue Light"/>
              </a:rPr>
              <a:t>USE THE SQL THAT YOU ALREADY KNOW</a:t>
            </a:r>
          </a:p>
          <a:p>
            <a:pPr marL="914400" lvl="1" indent="-368300">
              <a:lnSpc>
                <a:spcPct val="90000"/>
              </a:lnSpc>
              <a:spcBef>
                <a:spcPts val="500"/>
              </a:spcBef>
              <a:buClr>
                <a:srgbClr val="3F3F3F"/>
              </a:buClr>
              <a:buSzPts val="2200"/>
              <a:buFont typeface="Wingdings" pitchFamily="2" charset="2"/>
              <a:buChar char="Ø"/>
            </a:pPr>
            <a:r>
              <a:rPr lang="en-US" sz="2200" dirty="0">
                <a:solidFill>
                  <a:srgbClr val="3F3F3F"/>
                </a:solidFill>
                <a:latin typeface="Helvetica Neue Light"/>
                <a:ea typeface="Helvetica Neue Light"/>
                <a:sym typeface="Helvetica Neue Light"/>
              </a:rPr>
              <a:t>Rather than dealing with NOSQL and the like you can use SQL that your team is already familiar with to create dynamic, powerful, fast moving queries.</a:t>
            </a:r>
          </a:p>
          <a:p>
            <a:pPr algn="ctr"/>
            <a:endParaRPr lang="en-US" dirty="0"/>
          </a:p>
        </p:txBody>
      </p:sp>
      <p:pic>
        <p:nvPicPr>
          <p:cNvPr id="7" name="Picture 6" descr="A screenshot of a cell phone&#10;&#10;Description automatically generated">
            <a:extLst>
              <a:ext uri="{FF2B5EF4-FFF2-40B4-BE49-F238E27FC236}">
                <a16:creationId xmlns:a16="http://schemas.microsoft.com/office/drawing/2014/main" id="{3D5374E3-961A-E342-A3CB-88F999C434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5726" y="3203637"/>
            <a:ext cx="5055472" cy="2816163"/>
          </a:xfrm>
          <a:prstGeom prst="rect">
            <a:avLst/>
          </a:prstGeom>
        </p:spPr>
      </p:pic>
    </p:spTree>
    <p:extLst>
      <p:ext uri="{BB962C8B-B14F-4D97-AF65-F5344CB8AC3E}">
        <p14:creationId xmlns:p14="http://schemas.microsoft.com/office/powerpoint/2010/main" val="7312160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DE2A4AB-924A-0B49-BEE4-5FF398B72F5A}"/>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4</a:t>
            </a:fld>
            <a:endParaRPr lang="en-US"/>
          </a:p>
        </p:txBody>
      </p:sp>
      <p:pic>
        <p:nvPicPr>
          <p:cNvPr id="4" name="Picture 3" descr="A screenshot of a cell phone&#10;&#10;Description automatically generated">
            <a:extLst>
              <a:ext uri="{FF2B5EF4-FFF2-40B4-BE49-F238E27FC236}">
                <a16:creationId xmlns:a16="http://schemas.microsoft.com/office/drawing/2014/main" id="{7B8AFC8F-6432-8547-AC38-F32A6D35DC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34" y="44197"/>
            <a:ext cx="12192000" cy="6791582"/>
          </a:xfrm>
          <a:prstGeom prst="rect">
            <a:avLst/>
          </a:prstGeom>
        </p:spPr>
      </p:pic>
    </p:spTree>
    <p:extLst>
      <p:ext uri="{BB962C8B-B14F-4D97-AF65-F5344CB8AC3E}">
        <p14:creationId xmlns:p14="http://schemas.microsoft.com/office/powerpoint/2010/main" val="21469132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E72E4B4-1434-154A-A91A-7FE882DC7A07}"/>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5</a:t>
            </a:fld>
            <a:endParaRPr lang="en-US"/>
          </a:p>
        </p:txBody>
      </p:sp>
      <p:pic>
        <p:nvPicPr>
          <p:cNvPr id="4" name="Picture 3" descr="A screenshot of a cell phone&#10;&#10;Description automatically generated">
            <a:extLst>
              <a:ext uri="{FF2B5EF4-FFF2-40B4-BE49-F238E27FC236}">
                <a16:creationId xmlns:a16="http://schemas.microsoft.com/office/drawing/2014/main" id="{CB77224D-ADBE-6C46-A16D-3634928177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45962"/>
            <a:ext cx="12192000" cy="6366076"/>
          </a:xfrm>
          <a:prstGeom prst="rect">
            <a:avLst/>
          </a:prstGeom>
        </p:spPr>
      </p:pic>
    </p:spTree>
    <p:extLst>
      <p:ext uri="{BB962C8B-B14F-4D97-AF65-F5344CB8AC3E}">
        <p14:creationId xmlns:p14="http://schemas.microsoft.com/office/powerpoint/2010/main" val="41540613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2BED5FB-2F01-7946-8EF2-A88C2730F5E7}"/>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6</a:t>
            </a:fld>
            <a:endParaRPr lang="en-US"/>
          </a:p>
        </p:txBody>
      </p:sp>
      <p:pic>
        <p:nvPicPr>
          <p:cNvPr id="4" name="Picture 3" descr="A screenshot of a cell phone&#10;&#10;Description automatically generated">
            <a:extLst>
              <a:ext uri="{FF2B5EF4-FFF2-40B4-BE49-F238E27FC236}">
                <a16:creationId xmlns:a16="http://schemas.microsoft.com/office/drawing/2014/main" id="{C6DB3A1A-82C7-4B40-8A5B-5B9D7135F5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5747"/>
            <a:ext cx="12192000" cy="6626506"/>
          </a:xfrm>
          <a:prstGeom prst="rect">
            <a:avLst/>
          </a:prstGeom>
        </p:spPr>
      </p:pic>
    </p:spTree>
    <p:extLst>
      <p:ext uri="{BB962C8B-B14F-4D97-AF65-F5344CB8AC3E}">
        <p14:creationId xmlns:p14="http://schemas.microsoft.com/office/powerpoint/2010/main" val="35488662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60CD19A-2251-7B43-925C-DBC3ED521AE2}"/>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7</a:t>
            </a:fld>
            <a:endParaRPr lang="en-US"/>
          </a:p>
        </p:txBody>
      </p:sp>
      <p:pic>
        <p:nvPicPr>
          <p:cNvPr id="4" name="Picture 3" descr="A picture containing screenshot&#10;&#10;Description automatically generated">
            <a:extLst>
              <a:ext uri="{FF2B5EF4-FFF2-40B4-BE49-F238E27FC236}">
                <a16:creationId xmlns:a16="http://schemas.microsoft.com/office/drawing/2014/main" id="{BEE4D969-A21A-2F49-927E-CD3B4D5206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245" y="0"/>
            <a:ext cx="11989510" cy="6858000"/>
          </a:xfrm>
          <a:prstGeom prst="rect">
            <a:avLst/>
          </a:prstGeom>
        </p:spPr>
      </p:pic>
    </p:spTree>
    <p:extLst>
      <p:ext uri="{BB962C8B-B14F-4D97-AF65-F5344CB8AC3E}">
        <p14:creationId xmlns:p14="http://schemas.microsoft.com/office/powerpoint/2010/main" val="16409985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F233DE-AD1A-3A46-A1FF-15F97C50CB7B}"/>
              </a:ext>
            </a:extLst>
          </p:cNvPr>
          <p:cNvSpPr>
            <a:spLocks noGrp="1"/>
          </p:cNvSpPr>
          <p:nvPr>
            <p:ph type="title"/>
          </p:nvPr>
        </p:nvSpPr>
        <p:spPr/>
        <p:txBody>
          <a:bodyPr/>
          <a:lstStyle/>
          <a:p>
            <a:r>
              <a:rPr lang="en-US" dirty="0"/>
              <a:t>SQL Style Guides </a:t>
            </a:r>
          </a:p>
        </p:txBody>
      </p:sp>
      <p:sp>
        <p:nvSpPr>
          <p:cNvPr id="3" name="Text Placeholder 2">
            <a:extLst>
              <a:ext uri="{FF2B5EF4-FFF2-40B4-BE49-F238E27FC236}">
                <a16:creationId xmlns:a16="http://schemas.microsoft.com/office/drawing/2014/main" id="{4374D5FE-10C3-134C-B59F-0683CC6158A2}"/>
              </a:ext>
            </a:extLst>
          </p:cNvPr>
          <p:cNvSpPr>
            <a:spLocks noGrp="1"/>
          </p:cNvSpPr>
          <p:nvPr>
            <p:ph type="body" idx="1"/>
          </p:nvPr>
        </p:nvSpPr>
        <p:spPr>
          <a:xfrm>
            <a:off x="840000" y="1898050"/>
            <a:ext cx="10512000" cy="4959950"/>
          </a:xfrm>
        </p:spPr>
        <p:txBody>
          <a:bodyPr/>
          <a:lstStyle/>
          <a:p>
            <a:r>
              <a:rPr lang="en-US" dirty="0"/>
              <a:t>CAPITALIZE all functions or use SQL formatting</a:t>
            </a:r>
          </a:p>
          <a:p>
            <a:r>
              <a:rPr lang="en-US" dirty="0"/>
              <a:t>Indents should be four spaces. Don’t use tab as it can break some systems </a:t>
            </a:r>
          </a:p>
          <a:p>
            <a:r>
              <a:rPr lang="en-US" dirty="0"/>
              <a:t>Lines of SQL should be no longer than 80 characters</a:t>
            </a:r>
          </a:p>
          <a:p>
            <a:r>
              <a:rPr lang="en-US" dirty="0"/>
              <a:t>Field names should all be lowercase</a:t>
            </a:r>
          </a:p>
          <a:p>
            <a:r>
              <a:rPr lang="en-US" dirty="0"/>
              <a:t>The as keyword should be used when aliasing a field or table</a:t>
            </a:r>
          </a:p>
          <a:p>
            <a:r>
              <a:rPr lang="en-US" dirty="0"/>
              <a:t>Fields should be stated before aggregates / window functions</a:t>
            </a:r>
          </a:p>
          <a:p>
            <a:r>
              <a:rPr lang="en-US" dirty="0"/>
              <a:t>Use the full column name for GROUP BYs and ORDER BYs</a:t>
            </a:r>
          </a:p>
          <a:p>
            <a:endParaRPr lang="en-US" dirty="0"/>
          </a:p>
        </p:txBody>
      </p:sp>
      <p:pic>
        <p:nvPicPr>
          <p:cNvPr id="4" name="Picture 3">
            <a:extLst>
              <a:ext uri="{FF2B5EF4-FFF2-40B4-BE49-F238E27FC236}">
                <a16:creationId xmlns:a16="http://schemas.microsoft.com/office/drawing/2014/main" id="{D8C8E18D-A473-6149-8B4F-DEE232238FE7}"/>
              </a:ext>
            </a:extLst>
          </p:cNvPr>
          <p:cNvPicPr>
            <a:picLocks noChangeAspect="1"/>
          </p:cNvPicPr>
          <p:nvPr/>
        </p:nvPicPr>
        <p:blipFill>
          <a:blip r:embed="rId2"/>
          <a:stretch>
            <a:fillRect/>
          </a:stretch>
        </p:blipFill>
        <p:spPr>
          <a:xfrm rot="980877">
            <a:off x="3774980" y="-105237"/>
            <a:ext cx="3140487" cy="1766524"/>
          </a:xfrm>
          <a:prstGeom prst="rect">
            <a:avLst/>
          </a:prstGeom>
        </p:spPr>
      </p:pic>
    </p:spTree>
    <p:extLst>
      <p:ext uri="{BB962C8B-B14F-4D97-AF65-F5344CB8AC3E}">
        <p14:creationId xmlns:p14="http://schemas.microsoft.com/office/powerpoint/2010/main" val="2707495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C2AAAC-DDA7-5A42-9A33-D0529688A882}"/>
              </a:ext>
            </a:extLst>
          </p:cNvPr>
          <p:cNvSpPr>
            <a:spLocks noGrp="1"/>
          </p:cNvSpPr>
          <p:nvPr>
            <p:ph type="title"/>
          </p:nvPr>
        </p:nvSpPr>
        <p:spPr/>
        <p:txBody>
          <a:bodyPr/>
          <a:lstStyle/>
          <a:p>
            <a:r>
              <a:rPr lang="en-US" dirty="0"/>
              <a:t>Style Guides Continued </a:t>
            </a:r>
          </a:p>
        </p:txBody>
      </p:sp>
      <p:sp>
        <p:nvSpPr>
          <p:cNvPr id="3" name="Text Placeholder 2">
            <a:extLst>
              <a:ext uri="{FF2B5EF4-FFF2-40B4-BE49-F238E27FC236}">
                <a16:creationId xmlns:a16="http://schemas.microsoft.com/office/drawing/2014/main" id="{96DC0A4A-0263-5E41-95BE-1C8BC4D7B84E}"/>
              </a:ext>
            </a:extLst>
          </p:cNvPr>
          <p:cNvSpPr>
            <a:spLocks noGrp="1"/>
          </p:cNvSpPr>
          <p:nvPr>
            <p:ph type="body" idx="1"/>
          </p:nvPr>
        </p:nvSpPr>
        <p:spPr>
          <a:xfrm>
            <a:off x="801496" y="2178000"/>
            <a:ext cx="10171304" cy="4680000"/>
          </a:xfrm>
        </p:spPr>
        <p:txBody>
          <a:bodyPr/>
          <a:lstStyle/>
          <a:p>
            <a:r>
              <a:rPr lang="en-US" dirty="0"/>
              <a:t>Specify join keys - do not use using… will not work in Snowflake </a:t>
            </a:r>
          </a:p>
          <a:p>
            <a:r>
              <a:rPr lang="en-US" dirty="0"/>
              <a:t>Prefer union all to union </a:t>
            </a:r>
            <a:r>
              <a:rPr lang="en-US" dirty="0">
                <a:hlinkClick r:id="rId2"/>
              </a:rPr>
              <a:t>*</a:t>
            </a:r>
            <a:endParaRPr lang="en-US" dirty="0"/>
          </a:p>
          <a:p>
            <a:r>
              <a:rPr lang="en-US" dirty="0"/>
              <a:t>Avoid Initialisms in joins.  C is much harder to figure out than customers</a:t>
            </a:r>
          </a:p>
          <a:p>
            <a:r>
              <a:rPr lang="en-US" dirty="0"/>
              <a:t>If selecting data from joined table prefix the table name in front of the column so that it is easy to see where it come from </a:t>
            </a:r>
          </a:p>
          <a:p>
            <a:r>
              <a:rPr lang="en-US" dirty="0"/>
              <a:t>Be explicit about your join (i.e. write inner join instead of join). left joins are normally the most useful, right joins often indicate that you should change which table you select from and which one you join to.</a:t>
            </a:r>
          </a:p>
          <a:p>
            <a:pPr marL="76200" indent="0">
              <a:buNone/>
            </a:pPr>
            <a:endParaRPr lang="en-US" dirty="0"/>
          </a:p>
        </p:txBody>
      </p:sp>
      <p:pic>
        <p:nvPicPr>
          <p:cNvPr id="4" name="Picture 3">
            <a:extLst>
              <a:ext uri="{FF2B5EF4-FFF2-40B4-BE49-F238E27FC236}">
                <a16:creationId xmlns:a16="http://schemas.microsoft.com/office/drawing/2014/main" id="{2C05543D-37FB-8946-8C16-16B50F735BD2}"/>
              </a:ext>
            </a:extLst>
          </p:cNvPr>
          <p:cNvPicPr>
            <a:picLocks noChangeAspect="1"/>
          </p:cNvPicPr>
          <p:nvPr/>
        </p:nvPicPr>
        <p:blipFill>
          <a:blip r:embed="rId3"/>
          <a:stretch>
            <a:fillRect/>
          </a:stretch>
        </p:blipFill>
        <p:spPr>
          <a:xfrm rot="980877">
            <a:off x="4695687" y="198384"/>
            <a:ext cx="3251200" cy="1828800"/>
          </a:xfrm>
          <a:prstGeom prst="rect">
            <a:avLst/>
          </a:prstGeom>
        </p:spPr>
      </p:pic>
    </p:spTree>
    <p:extLst>
      <p:ext uri="{BB962C8B-B14F-4D97-AF65-F5344CB8AC3E}">
        <p14:creationId xmlns:p14="http://schemas.microsoft.com/office/powerpoint/2010/main" val="3001676506"/>
      </p:ext>
    </p:extLst>
  </p:cSld>
  <p:clrMapOvr>
    <a:masterClrMapping/>
  </p:clrMapOvr>
</p:sld>
</file>

<file path=ppt/theme/theme1.xml><?xml version="1.0" encoding="utf-8"?>
<a:theme xmlns:a="http://schemas.openxmlformats.org/drawingml/2006/main" name="DI Templat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31295</TotalTime>
  <Words>3649</Words>
  <Application>Microsoft Macintosh PowerPoint</Application>
  <PresentationFormat>Widescreen</PresentationFormat>
  <Paragraphs>338</Paragraphs>
  <Slides>24</Slides>
  <Notes>18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24</vt:i4>
      </vt:variant>
    </vt:vector>
  </HeadingPairs>
  <TitlesOfParts>
    <vt:vector size="29" baseType="lpstr">
      <vt:lpstr>Calibri</vt:lpstr>
      <vt:lpstr>Helvetica Neue Light</vt:lpstr>
      <vt:lpstr>Wingdings</vt:lpstr>
      <vt:lpstr>Arial</vt:lpstr>
      <vt:lpstr>DI Template</vt:lpstr>
      <vt:lpstr>PowerPoint Presentation</vt:lpstr>
      <vt:lpstr>Objectives</vt:lpstr>
      <vt:lpstr>Snowflake Automation</vt:lpstr>
      <vt:lpstr>PowerPoint Presentation</vt:lpstr>
      <vt:lpstr>PowerPoint Presentation</vt:lpstr>
      <vt:lpstr>PowerPoint Presentation</vt:lpstr>
      <vt:lpstr>PowerPoint Presentation</vt:lpstr>
      <vt:lpstr>SQL Style Guides </vt:lpstr>
      <vt:lpstr>Style Guides Continued </vt:lpstr>
      <vt:lpstr>Hierarchy of SQL Functions</vt:lpstr>
      <vt:lpstr>Subqueries</vt:lpstr>
      <vt:lpstr>Subqueries – Where can they be used</vt:lpstr>
      <vt:lpstr>Subqueries Best Practices</vt:lpstr>
      <vt:lpstr>Sub Queries vs CTE</vt:lpstr>
      <vt:lpstr>COALESCE Functions</vt:lpstr>
      <vt:lpstr>Windowing functions</vt:lpstr>
      <vt:lpstr>More stuff on windowing functions</vt:lpstr>
      <vt:lpstr>REGEX</vt:lpstr>
      <vt:lpstr>More Advanced querying</vt:lpstr>
      <vt:lpstr>Snowflake Data Types</vt:lpstr>
      <vt:lpstr>Snowflake data types</vt:lpstr>
      <vt:lpstr>Flattening Arrays</vt:lpstr>
      <vt:lpstr>Confused? ASK QUESTIONS</vt:lpstr>
      <vt:lpstr>Break &amp; Lab4</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dc:title>
  <cp:lastModifiedBy>Nakayama, Kerry</cp:lastModifiedBy>
  <cp:revision>84</cp:revision>
  <dcterms:modified xsi:type="dcterms:W3CDTF">2020-07-22T04:18:14Z</dcterms:modified>
</cp:coreProperties>
</file>